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3"/>
  </p:notesMasterIdLst>
  <p:handoutMasterIdLst>
    <p:handoutMasterId r:id="rId34"/>
  </p:handoutMasterIdLst>
  <p:sldIdLst>
    <p:sldId id="256" r:id="rId2"/>
    <p:sldId id="310" r:id="rId3"/>
    <p:sldId id="258" r:id="rId4"/>
    <p:sldId id="260" r:id="rId5"/>
    <p:sldId id="259" r:id="rId6"/>
    <p:sldId id="286" r:id="rId7"/>
    <p:sldId id="273" r:id="rId8"/>
    <p:sldId id="309" r:id="rId9"/>
    <p:sldId id="276" r:id="rId10"/>
    <p:sldId id="289" r:id="rId11"/>
    <p:sldId id="292" r:id="rId12"/>
    <p:sldId id="280" r:id="rId13"/>
    <p:sldId id="283" r:id="rId14"/>
    <p:sldId id="284" r:id="rId15"/>
    <p:sldId id="282" r:id="rId16"/>
    <p:sldId id="281" r:id="rId17"/>
    <p:sldId id="295" r:id="rId18"/>
    <p:sldId id="296" r:id="rId19"/>
    <p:sldId id="297" r:id="rId20"/>
    <p:sldId id="307" r:id="rId21"/>
    <p:sldId id="308" r:id="rId22"/>
    <p:sldId id="298" r:id="rId23"/>
    <p:sldId id="299" r:id="rId24"/>
    <p:sldId id="301" r:id="rId25"/>
    <p:sldId id="305" r:id="rId26"/>
    <p:sldId id="265" r:id="rId27"/>
    <p:sldId id="312" r:id="rId28"/>
    <p:sldId id="313" r:id="rId29"/>
    <p:sldId id="266" r:id="rId30"/>
    <p:sldId id="311" r:id="rId31"/>
    <p:sldId id="271" r:id="rId32"/>
  </p:sldIdLst>
  <p:sldSz cx="9144000" cy="6858000" type="screen4x3"/>
  <p:notesSz cx="6888163" cy="1002188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89533" autoAdjust="0"/>
  </p:normalViewPr>
  <p:slideViewPr>
    <p:cSldViewPr>
      <p:cViewPr varScale="1">
        <p:scale>
          <a:sx n="97" d="100"/>
          <a:sy n="97" d="100"/>
        </p:scale>
        <p:origin x="38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98478CC8-68E0-4A0B-8CAC-A3907FDFE061}" type="datetimeFigureOut">
              <a:rPr lang="cs-CZ" smtClean="0"/>
              <a:t>16.10.2018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519054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901698" y="9519054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90E89F56-37A4-496E-A1FC-E18BC54441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787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F11E63F2-1B91-4CF4-B8BD-A7297A3063A4}" type="datetimeFigureOut">
              <a:rPr lang="cs-CZ" smtClean="0"/>
              <a:pPr/>
              <a:t>16.10.2018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8817" y="4760397"/>
            <a:ext cx="5510530" cy="4509850"/>
          </a:xfrm>
          <a:prstGeom prst="rect">
            <a:avLst/>
          </a:prstGeom>
        </p:spPr>
        <p:txBody>
          <a:bodyPr vert="horz" lIns="96625" tIns="48312" rIns="96625" bIns="48312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519054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901698" y="9519054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5D4A5547-51F1-4986-9B12-26C23405633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9776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5547-51F1-4986-9B12-26C23405633B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8554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5547-51F1-4986-9B12-26C23405633B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3095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5547-51F1-4986-9B12-26C23405633B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0229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5547-51F1-4986-9B12-26C23405633B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9465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5547-51F1-4986-9B12-26C23405633B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4207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5547-51F1-4986-9B12-26C23405633B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7738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5547-51F1-4986-9B12-26C23405633B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09225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5547-51F1-4986-9B12-26C23405633B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14745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5547-51F1-4986-9B12-26C23405633B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80569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5547-51F1-4986-9B12-26C23405633B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52854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5547-51F1-4986-9B12-26C23405633B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6397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5547-51F1-4986-9B12-26C23405633B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6168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5547-51F1-4986-9B12-26C23405633B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16872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5547-51F1-4986-9B12-26C23405633B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8660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5547-51F1-4986-9B12-26C23405633B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16039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5547-51F1-4986-9B12-26C23405633B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42728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5547-51F1-4986-9B12-26C23405633B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47564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5547-51F1-4986-9B12-26C23405633B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68907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5547-51F1-4986-9B12-26C23405633B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75988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5547-51F1-4986-9B12-26C23405633B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49263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5547-51F1-4986-9B12-26C23405633B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33070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5547-51F1-4986-9B12-26C23405633B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3118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5547-51F1-4986-9B12-26C23405633B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21853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5547-51F1-4986-9B12-26C23405633B}" type="slidenum">
              <a:rPr lang="cs-CZ" smtClean="0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21666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5547-51F1-4986-9B12-26C23405633B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4986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5547-51F1-4986-9B12-26C23405633B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698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5547-51F1-4986-9B12-26C23405633B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7214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5547-51F1-4986-9B12-26C23405633B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420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5547-51F1-4986-9B12-26C23405633B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7589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5547-51F1-4986-9B12-26C23405633B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4657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5547-51F1-4986-9B12-26C23405633B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1349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F2AA2B65-8D18-4640-8499-1538733C909F}" type="datetimeFigureOut">
              <a:rPr lang="cs-CZ" smtClean="0"/>
              <a:pPr/>
              <a:t>16.10.2018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3E664D-E682-4D0C-9255-0C314740915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A2B65-8D18-4640-8499-1538733C909F}" type="datetimeFigureOut">
              <a:rPr lang="cs-CZ" smtClean="0"/>
              <a:pPr/>
              <a:t>16.10.2018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664D-E682-4D0C-9255-0C314740915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F2AA2B65-8D18-4640-8499-1538733C909F}" type="datetimeFigureOut">
              <a:rPr lang="cs-CZ" smtClean="0"/>
              <a:pPr/>
              <a:t>16.10.2018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D33E664D-E682-4D0C-9255-0C314740915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A2B65-8D18-4640-8499-1538733C909F}" type="datetimeFigureOut">
              <a:rPr lang="cs-CZ" smtClean="0"/>
              <a:pPr/>
              <a:t>16.10.2018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33E664D-E682-4D0C-9255-0C314740915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7" name="Obdélník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A2B65-8D18-4640-8499-1538733C909F}" type="datetimeFigureOut">
              <a:rPr lang="cs-CZ" smtClean="0"/>
              <a:pPr/>
              <a:t>16.10.2018</a:t>
            </a:fld>
            <a:endParaRPr lang="cs-CZ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D33E664D-E682-4D0C-9255-0C314740915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2AA2B65-8D18-4640-8499-1538733C909F}" type="datetimeFigureOut">
              <a:rPr lang="cs-CZ" smtClean="0"/>
              <a:pPr/>
              <a:t>16.10.2018</a:t>
            </a:fld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33E664D-E682-4D0C-9255-0C314740915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2AA2B65-8D18-4640-8499-1538733C909F}" type="datetimeFigureOut">
              <a:rPr lang="cs-CZ" smtClean="0"/>
              <a:pPr/>
              <a:t>16.10.2018</a:t>
            </a:fld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33E664D-E682-4D0C-9255-0C314740915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cs-CZ"/>
          </a:p>
        </p:txBody>
      </p:sp>
      <p:sp>
        <p:nvSpPr>
          <p:cNvPr id="16" name="Zástupný symbol pro text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A2B65-8D18-4640-8499-1538733C909F}" type="datetimeFigureOut">
              <a:rPr lang="cs-CZ" smtClean="0"/>
              <a:pPr/>
              <a:t>16.10.2018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33E664D-E682-4D0C-9255-0C314740915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A2B65-8D18-4640-8499-1538733C909F}" type="datetimeFigureOut">
              <a:rPr lang="cs-CZ" smtClean="0"/>
              <a:pPr/>
              <a:t>16.10.2018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3E664D-E682-4D0C-9255-0C314740915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A2B65-8D18-4640-8499-1538733C909F}" type="datetimeFigureOut">
              <a:rPr lang="cs-CZ" smtClean="0"/>
              <a:pPr/>
              <a:t>16.10.2018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33E664D-E682-4D0C-9255-0C314740915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8" name="Obdélník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1" name="Obdélník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F2AA2B65-8D18-4640-8499-1538733C909F}" type="datetimeFigureOut">
              <a:rPr lang="cs-CZ" smtClean="0"/>
              <a:pPr/>
              <a:t>16.10.2018</a:t>
            </a:fld>
            <a:endParaRPr lang="cs-CZ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D33E664D-E682-4D0C-9255-0C314740915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2AA2B65-8D18-4640-8499-1538733C909F}" type="datetimeFigureOut">
              <a:rPr lang="cs-CZ" smtClean="0"/>
              <a:pPr/>
              <a:t>16.10.2018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Obdélník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33E664D-E682-4D0C-9255-0C3147409157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99592" y="1628800"/>
            <a:ext cx="7406640" cy="1472184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cs-CZ" sz="4800" b="1" dirty="0" smtClean="0">
                <a:ln w="0">
                  <a:solidFill>
                    <a:schemeClr val="tx2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CAN syndrom jako citlivé téma sociální práce s rodinou</a:t>
            </a:r>
            <a:endParaRPr lang="cs-CZ" sz="4800" b="1" dirty="0">
              <a:ln w="0">
                <a:solidFill>
                  <a:schemeClr val="tx2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43608" y="3933056"/>
            <a:ext cx="7406640" cy="1896616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smtClean="0">
                <a:solidFill>
                  <a:schemeClr val="bg1"/>
                </a:solidFill>
                <a:latin typeface="+mj-lt"/>
              </a:rPr>
              <a:t>PhDr. Jana Novotná, Ph.D.</a:t>
            </a:r>
          </a:p>
          <a:p>
            <a:pPr algn="ctr"/>
            <a:r>
              <a:rPr lang="cs-CZ" sz="2800" b="1" dirty="0" smtClean="0">
                <a:solidFill>
                  <a:schemeClr val="bg1"/>
                </a:solidFill>
                <a:latin typeface="+mj-lt"/>
              </a:rPr>
              <a:t>Katedra sociální práce</a:t>
            </a:r>
          </a:p>
          <a:p>
            <a:pPr algn="ctr"/>
            <a:r>
              <a:rPr lang="cs-CZ" sz="2400" b="1" dirty="0" smtClean="0">
                <a:solidFill>
                  <a:schemeClr val="bg1"/>
                </a:solidFill>
                <a:latin typeface="+mj-lt"/>
              </a:rPr>
              <a:t>Vysoká škola polytechnická Jihlava</a:t>
            </a:r>
            <a:endParaRPr lang="cs-CZ" sz="24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7776864" cy="742528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Psychické týrání</a:t>
            </a:r>
            <a:r>
              <a:rPr lang="cs-CZ" b="1" dirty="0"/>
              <a:t>, zneužívání a zanedbávání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Aktivní formy</a:t>
            </a:r>
          </a:p>
          <a:p>
            <a:pPr lvl="1" algn="just"/>
            <a:r>
              <a:rPr lang="cs-CZ" dirty="0" smtClean="0"/>
              <a:t>nadávky</a:t>
            </a:r>
            <a:r>
              <a:rPr lang="cs-CZ" dirty="0"/>
              <a:t>, ponižování, strašení, stres, terorizování, šikana, izolace, </a:t>
            </a:r>
            <a:r>
              <a:rPr lang="cs-CZ" dirty="0" smtClean="0"/>
              <a:t>agrese</a:t>
            </a:r>
          </a:p>
          <a:p>
            <a:pPr marL="365760" lvl="1" indent="0" algn="just">
              <a:buNone/>
            </a:pPr>
            <a:endParaRPr lang="cs-CZ" dirty="0"/>
          </a:p>
          <a:p>
            <a:pPr algn="just"/>
            <a:r>
              <a:rPr lang="cs-CZ" b="1" dirty="0" smtClean="0"/>
              <a:t>Pasivní formy</a:t>
            </a:r>
          </a:p>
          <a:p>
            <a:pPr lvl="1" algn="just"/>
            <a:r>
              <a:rPr lang="cs-CZ" dirty="0" smtClean="0"/>
              <a:t>nedostatek </a:t>
            </a:r>
            <a:r>
              <a:rPr lang="cs-CZ" dirty="0"/>
              <a:t>podnětů, zanedbanost duševní i </a:t>
            </a:r>
            <a:r>
              <a:rPr lang="cs-CZ" dirty="0" smtClean="0"/>
              <a:t>citová, citová deprivace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8723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Sexuální </a:t>
            </a:r>
            <a:r>
              <a:rPr lang="cs-CZ" b="1" dirty="0" smtClean="0"/>
              <a:t>zneužívání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b="1" dirty="0" smtClean="0"/>
              <a:t> Aktivní formy</a:t>
            </a:r>
          </a:p>
          <a:p>
            <a:pPr lvl="1" algn="just"/>
            <a:r>
              <a:rPr lang="cs-CZ" dirty="0" smtClean="0"/>
              <a:t>sexuální </a:t>
            </a:r>
            <a:r>
              <a:rPr lang="cs-CZ" dirty="0"/>
              <a:t>hry, pohlavní zneužití, ohmatávání, manipulace v oblasti erotogenních zón, znásilnění, </a:t>
            </a:r>
            <a:r>
              <a:rPr lang="cs-CZ" dirty="0" smtClean="0"/>
              <a:t>incest</a:t>
            </a:r>
          </a:p>
          <a:p>
            <a:pPr marL="365760" lvl="1" indent="0" algn="just">
              <a:buNone/>
            </a:pPr>
            <a:endParaRPr lang="cs-CZ" dirty="0"/>
          </a:p>
          <a:p>
            <a:pPr algn="just"/>
            <a:r>
              <a:rPr lang="cs-CZ" b="1" dirty="0" smtClean="0"/>
              <a:t>Pasivní formy</a:t>
            </a:r>
          </a:p>
          <a:p>
            <a:pPr lvl="1" algn="just"/>
            <a:r>
              <a:rPr lang="cs-CZ" dirty="0" smtClean="0"/>
              <a:t>exhibice</a:t>
            </a:r>
            <a:r>
              <a:rPr lang="cs-CZ" dirty="0"/>
              <a:t>, video, foto, </a:t>
            </a:r>
            <a:r>
              <a:rPr lang="cs-CZ" dirty="0" err="1"/>
              <a:t>audiopornografie</a:t>
            </a:r>
            <a:r>
              <a:rPr lang="cs-CZ" dirty="0"/>
              <a:t>, zahrnutí dětí do sexuálních aktivit </a:t>
            </a:r>
            <a:r>
              <a:rPr lang="cs-CZ" dirty="0" smtClean="0"/>
              <a:t>dospělých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3080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Kauza: </a:t>
            </a:r>
            <a:r>
              <a:rPr lang="cs-CZ" b="1" dirty="0" err="1" smtClean="0"/>
              <a:t>Lauren</a:t>
            </a:r>
            <a:r>
              <a:rPr lang="cs-CZ" b="1" dirty="0" smtClean="0"/>
              <a:t> </a:t>
            </a:r>
            <a:r>
              <a:rPr lang="cs-CZ" b="1" dirty="0" err="1" smtClean="0"/>
              <a:t>Kavanaugh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USA, Texas</a:t>
            </a:r>
          </a:p>
          <a:p>
            <a:r>
              <a:rPr lang="cs-CZ" dirty="0" smtClean="0"/>
              <a:t>Matka a nevlastní otec</a:t>
            </a:r>
          </a:p>
          <a:p>
            <a:r>
              <a:rPr lang="cs-CZ" dirty="0" smtClean="0"/>
              <a:t>2. ze 6 dětí</a:t>
            </a:r>
          </a:p>
          <a:p>
            <a:r>
              <a:rPr lang="cs-CZ" dirty="0" smtClean="0"/>
              <a:t>Dívka vězněna ve skříni</a:t>
            </a:r>
            <a:endParaRPr lang="cs-CZ" dirty="0"/>
          </a:p>
          <a:p>
            <a:r>
              <a:rPr lang="cs-CZ" dirty="0" smtClean="0"/>
              <a:t>Zjištěno - 2001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595" y="1628800"/>
            <a:ext cx="4002832" cy="2179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92"/>
          <a:stretch/>
        </p:blipFill>
        <p:spPr bwMode="auto">
          <a:xfrm>
            <a:off x="4985595" y="3954425"/>
            <a:ext cx="4035996" cy="2744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37596"/>
            <a:ext cx="3855391" cy="2208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72778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Kauza: </a:t>
            </a:r>
            <a:r>
              <a:rPr lang="cs-CZ" b="1" dirty="0" err="1"/>
              <a:t>Lauren</a:t>
            </a:r>
            <a:r>
              <a:rPr lang="cs-CZ" b="1" dirty="0"/>
              <a:t> </a:t>
            </a:r>
            <a:r>
              <a:rPr lang="cs-CZ" b="1" dirty="0" err="1"/>
              <a:t>Kavanaugh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Ve 3 letech trest za vzlykání </a:t>
            </a:r>
          </a:p>
          <a:p>
            <a:pPr lvl="1"/>
            <a:r>
              <a:rPr lang="cs-CZ" dirty="0"/>
              <a:t>u</a:t>
            </a:r>
            <a:r>
              <a:rPr lang="cs-CZ" dirty="0" smtClean="0"/>
              <a:t>věznění ve skříní </a:t>
            </a:r>
          </a:p>
          <a:p>
            <a:pPr lvl="1"/>
            <a:r>
              <a:rPr lang="cs-CZ" dirty="0" smtClean="0"/>
              <a:t>délka trestu 5 let</a:t>
            </a:r>
          </a:p>
          <a:p>
            <a:r>
              <a:rPr lang="cs-CZ" dirty="0" smtClean="0"/>
              <a:t>Mučení hladem</a:t>
            </a:r>
          </a:p>
          <a:p>
            <a:pPr lvl="1"/>
            <a:r>
              <a:rPr lang="cs-CZ" dirty="0"/>
              <a:t>m</a:t>
            </a:r>
            <a:r>
              <a:rPr lang="cs-CZ" dirty="0" smtClean="0"/>
              <a:t>učení jídlem</a:t>
            </a:r>
          </a:p>
          <a:p>
            <a:r>
              <a:rPr lang="cs-CZ" dirty="0" smtClean="0"/>
              <a:t>Pravidelné sexuální zneužívání</a:t>
            </a:r>
          </a:p>
          <a:p>
            <a:r>
              <a:rPr lang="cs-CZ" dirty="0" smtClean="0"/>
              <a:t>Fyzické týrání</a:t>
            </a:r>
          </a:p>
          <a:p>
            <a:pPr lvl="1"/>
            <a:r>
              <a:rPr lang="cs-CZ" dirty="0"/>
              <a:t>p</a:t>
            </a:r>
            <a:r>
              <a:rPr lang="cs-CZ" dirty="0" smtClean="0"/>
              <a:t>álení cigaretami</a:t>
            </a:r>
          </a:p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23120"/>
            <a:ext cx="3297177" cy="2159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177074"/>
            <a:ext cx="3297177" cy="2365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85240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Kauza: </a:t>
            </a:r>
            <a:r>
              <a:rPr lang="cs-CZ" b="1" dirty="0" err="1"/>
              <a:t>Lauren</a:t>
            </a:r>
            <a:r>
              <a:rPr lang="cs-CZ" b="1" dirty="0"/>
              <a:t> </a:t>
            </a:r>
            <a:r>
              <a:rPr lang="cs-CZ" b="1" dirty="0" err="1"/>
              <a:t>Kavanaugh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V 8 letech - zachráněna</a:t>
            </a:r>
          </a:p>
          <a:p>
            <a:r>
              <a:rPr lang="cs-CZ" dirty="0"/>
              <a:t>V</a:t>
            </a:r>
            <a:r>
              <a:rPr lang="cs-CZ" dirty="0" smtClean="0"/>
              <a:t>áha 11 kg</a:t>
            </a:r>
          </a:p>
          <a:p>
            <a:r>
              <a:rPr lang="cs-CZ" dirty="0" smtClean="0"/>
              <a:t>Velká psychická i somatická traumata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83326"/>
            <a:ext cx="4824519" cy="3177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93594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Kauza: </a:t>
            </a:r>
            <a:r>
              <a:rPr lang="cs-CZ" b="1" dirty="0" err="1"/>
              <a:t>Lauren</a:t>
            </a:r>
            <a:r>
              <a:rPr lang="cs-CZ" b="1" dirty="0"/>
              <a:t> </a:t>
            </a:r>
            <a:r>
              <a:rPr lang="cs-CZ" b="1" dirty="0" err="1"/>
              <a:t>Kavanaugh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Rodiče </a:t>
            </a:r>
            <a:r>
              <a:rPr lang="cs-CZ" dirty="0" err="1" smtClean="0"/>
              <a:t>Lauren</a:t>
            </a:r>
            <a:endParaRPr lang="cs-CZ" dirty="0" smtClean="0"/>
          </a:p>
          <a:p>
            <a:pPr lvl="1"/>
            <a:r>
              <a:rPr lang="cs-CZ" dirty="0"/>
              <a:t>o</a:t>
            </a:r>
            <a:r>
              <a:rPr lang="cs-CZ" dirty="0" smtClean="0"/>
              <a:t>dsouzeni za týrání dítěte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30624"/>
            <a:ext cx="7331968" cy="3950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67613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Kauza: </a:t>
            </a:r>
            <a:r>
              <a:rPr lang="cs-CZ" b="1" dirty="0" err="1"/>
              <a:t>Lauren</a:t>
            </a:r>
            <a:r>
              <a:rPr lang="cs-CZ" b="1" dirty="0"/>
              <a:t> </a:t>
            </a:r>
            <a:r>
              <a:rPr lang="cs-CZ" b="1" dirty="0" err="1"/>
              <a:t>Kavanaugh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Dlouhá léta řešení traumat</a:t>
            </a:r>
          </a:p>
          <a:p>
            <a:r>
              <a:rPr lang="cs-CZ" dirty="0" smtClean="0"/>
              <a:t>Studuje psychologii</a:t>
            </a:r>
          </a:p>
          <a:p>
            <a:r>
              <a:rPr lang="cs-CZ" dirty="0" smtClean="0"/>
              <a:t>Chce pomáhat obětem </a:t>
            </a:r>
            <a:r>
              <a:rPr lang="cs-CZ" dirty="0" err="1" smtClean="0"/>
              <a:t>sy</a:t>
            </a:r>
            <a:r>
              <a:rPr lang="cs-CZ" dirty="0" smtClean="0"/>
              <a:t>. CAN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358" y="1772817"/>
            <a:ext cx="2859892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12751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Zvláštní formy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Systémové </a:t>
            </a:r>
            <a:r>
              <a:rPr lang="cs-CZ" dirty="0"/>
              <a:t>týrání a </a:t>
            </a:r>
            <a:r>
              <a:rPr lang="cs-CZ" dirty="0" smtClean="0"/>
              <a:t>zneužívání </a:t>
            </a:r>
          </a:p>
          <a:p>
            <a:r>
              <a:rPr lang="cs-CZ" dirty="0" smtClean="0"/>
              <a:t>Organizované </a:t>
            </a:r>
            <a:r>
              <a:rPr lang="cs-CZ" dirty="0"/>
              <a:t>týrání a </a:t>
            </a:r>
            <a:r>
              <a:rPr lang="cs-CZ" dirty="0" smtClean="0"/>
              <a:t>zneužívání</a:t>
            </a:r>
          </a:p>
          <a:p>
            <a:r>
              <a:rPr lang="cs-CZ" dirty="0" smtClean="0"/>
              <a:t>Rituální </a:t>
            </a:r>
            <a:r>
              <a:rPr lang="cs-CZ" dirty="0"/>
              <a:t>týrání a </a:t>
            </a:r>
            <a:r>
              <a:rPr lang="cs-CZ" dirty="0" smtClean="0"/>
              <a:t>zneužívání</a:t>
            </a:r>
          </a:p>
          <a:p>
            <a:r>
              <a:rPr lang="cs-CZ" dirty="0" err="1"/>
              <a:t>Münchhausenův</a:t>
            </a:r>
            <a:r>
              <a:rPr lang="cs-CZ" dirty="0"/>
              <a:t> syndrom by </a:t>
            </a:r>
            <a:r>
              <a:rPr lang="cs-CZ" dirty="0" err="1"/>
              <a:t>proxy</a:t>
            </a:r>
            <a:r>
              <a:rPr lang="cs-CZ" dirty="0"/>
              <a:t> 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317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Systémové týrání a zneužívání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cs-CZ" dirty="0" smtClean="0"/>
              <a:t>Nebo také sekundární viktimizace</a:t>
            </a:r>
          </a:p>
          <a:p>
            <a:pPr algn="just"/>
            <a:r>
              <a:rPr lang="cs-CZ" dirty="0"/>
              <a:t>P</a:t>
            </a:r>
            <a:r>
              <a:rPr lang="cs-CZ" dirty="0" smtClean="0"/>
              <a:t>o </a:t>
            </a:r>
            <a:r>
              <a:rPr lang="cs-CZ" dirty="0"/>
              <a:t>prvním traumatu či poranění dítěte následuje druhé týrání </a:t>
            </a:r>
            <a:r>
              <a:rPr lang="cs-CZ" dirty="0" smtClean="0"/>
              <a:t>systémem</a:t>
            </a:r>
          </a:p>
          <a:p>
            <a:pPr lvl="1" algn="just"/>
            <a:r>
              <a:rPr lang="cs-CZ" dirty="0" smtClean="0"/>
              <a:t>pro </a:t>
            </a:r>
            <a:r>
              <a:rPr lang="cs-CZ" dirty="0"/>
              <a:t>pomoc a ochranu dětí a jejich rodin </a:t>
            </a:r>
            <a:endParaRPr lang="cs-CZ" dirty="0" smtClean="0"/>
          </a:p>
          <a:p>
            <a:pPr algn="just"/>
            <a:r>
              <a:rPr lang="cs-CZ" dirty="0"/>
              <a:t>D</a:t>
            </a:r>
            <a:r>
              <a:rPr lang="cs-CZ" dirty="0" smtClean="0"/>
              <a:t>ětské </a:t>
            </a:r>
            <a:r>
              <a:rPr lang="cs-CZ" dirty="0"/>
              <a:t>domovy, pěstounská </a:t>
            </a:r>
            <a:r>
              <a:rPr lang="cs-CZ" dirty="0" smtClean="0"/>
              <a:t>péče</a:t>
            </a:r>
          </a:p>
          <a:p>
            <a:pPr algn="just"/>
            <a:r>
              <a:rPr lang="cs-CZ" dirty="0"/>
              <a:t>N</a:t>
            </a:r>
            <a:r>
              <a:rPr lang="cs-CZ" dirty="0" smtClean="0"/>
              <a:t>ecitlivá </a:t>
            </a:r>
            <a:r>
              <a:rPr lang="cs-CZ" dirty="0"/>
              <a:t>vyšetření </a:t>
            </a:r>
            <a:r>
              <a:rPr lang="cs-CZ" dirty="0" smtClean="0"/>
              <a:t>odborníky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7401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Organizované týrání a </a:t>
            </a:r>
            <a:r>
              <a:rPr lang="cs-CZ" b="1" dirty="0" smtClean="0"/>
              <a:t>zneužívání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Dětská </a:t>
            </a:r>
            <a:r>
              <a:rPr lang="cs-CZ" dirty="0"/>
              <a:t>prostituce a pornografie </a:t>
            </a:r>
            <a:endParaRPr lang="cs-CZ" dirty="0" smtClean="0"/>
          </a:p>
          <a:p>
            <a:r>
              <a:rPr lang="cs-CZ" dirty="0"/>
              <a:t>O</a:t>
            </a:r>
            <a:r>
              <a:rPr lang="cs-CZ" dirty="0" smtClean="0"/>
              <a:t>bchod s </a:t>
            </a:r>
            <a:r>
              <a:rPr lang="cs-CZ" dirty="0"/>
              <a:t>dětmi </a:t>
            </a:r>
            <a:endParaRPr lang="cs-CZ" dirty="0" smtClean="0"/>
          </a:p>
          <a:p>
            <a:pPr lvl="1"/>
            <a:r>
              <a:rPr lang="cs-CZ" dirty="0" smtClean="0"/>
              <a:t>zboží </a:t>
            </a:r>
            <a:r>
              <a:rPr lang="cs-CZ" dirty="0"/>
              <a:t>pro sexuální </a:t>
            </a:r>
            <a:r>
              <a:rPr lang="cs-CZ" dirty="0" smtClean="0"/>
              <a:t>účely</a:t>
            </a:r>
          </a:p>
          <a:p>
            <a:pPr lvl="1"/>
            <a:r>
              <a:rPr lang="cs-CZ" dirty="0" smtClean="0"/>
              <a:t>ilegální </a:t>
            </a:r>
            <a:r>
              <a:rPr lang="cs-CZ" dirty="0"/>
              <a:t>mezinárodní </a:t>
            </a:r>
            <a:r>
              <a:rPr lang="cs-CZ" dirty="0" smtClean="0"/>
              <a:t>osvojení</a:t>
            </a:r>
          </a:p>
          <a:p>
            <a:pPr lvl="1"/>
            <a:r>
              <a:rPr lang="cs-CZ" dirty="0" smtClean="0"/>
              <a:t>dětská </a:t>
            </a:r>
            <a:r>
              <a:rPr lang="cs-CZ" dirty="0"/>
              <a:t>práce </a:t>
            </a:r>
            <a:r>
              <a:rPr lang="cs-CZ" dirty="0" smtClean="0"/>
              <a:t>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2913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Sociální práce s rodinou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Jednou z nejcitlivějších oblastí sociální práce </a:t>
            </a:r>
          </a:p>
          <a:p>
            <a:r>
              <a:rPr lang="cs-CZ" dirty="0" smtClean="0"/>
              <a:t>Podporuje fungování rodin </a:t>
            </a:r>
          </a:p>
          <a:p>
            <a:r>
              <a:rPr lang="cs-CZ" dirty="0" smtClean="0"/>
              <a:t>Pomáhá a ochraňuje nejzranitelnější – tedy děti</a:t>
            </a:r>
          </a:p>
          <a:p>
            <a:r>
              <a:rPr lang="cs-CZ" dirty="0" smtClean="0"/>
              <a:t>Přináší množství dilemat v rámci nichž se pracovník musí ve své praxi rozhodovat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6561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Kauza: Kuřim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Odpírání stravy a ošacení</a:t>
            </a:r>
          </a:p>
          <a:p>
            <a:r>
              <a:rPr lang="cs-CZ" dirty="0"/>
              <a:t>Svazování, zavírání do malé místnosti bez oken</a:t>
            </a:r>
          </a:p>
          <a:p>
            <a:r>
              <a:rPr lang="cs-CZ" dirty="0"/>
              <a:t>Pornografický materiál</a:t>
            </a:r>
          </a:p>
          <a:p>
            <a:endParaRPr lang="cs-CZ" dirty="0"/>
          </a:p>
          <a:p>
            <a:r>
              <a:rPr lang="cs-CZ" dirty="0"/>
              <a:t>Děti svěřeny prarodičům z matčiny strany</a:t>
            </a:r>
          </a:p>
          <a:p>
            <a:r>
              <a:rPr lang="cs-CZ" dirty="0"/>
              <a:t>Matka – 9 let nepodmíněně</a:t>
            </a:r>
          </a:p>
          <a:p>
            <a:r>
              <a:rPr lang="cs-CZ" dirty="0"/>
              <a:t>Teta – 10 let nepodmíněně</a:t>
            </a:r>
          </a:p>
          <a:p>
            <a:endParaRPr lang="cs-CZ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186" y="4293097"/>
            <a:ext cx="3702742" cy="2475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68302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Kauza: Kuřim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1" y="1628800"/>
            <a:ext cx="4084637" cy="3359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28" y="3534717"/>
            <a:ext cx="5298386" cy="3151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68509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Rituální týrání a </a:t>
            </a:r>
            <a:r>
              <a:rPr lang="cs-CZ" b="1" dirty="0" smtClean="0"/>
              <a:t>zneužívání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cs-CZ" dirty="0"/>
              <a:t>Z</a:t>
            </a:r>
            <a:r>
              <a:rPr lang="cs-CZ" dirty="0" smtClean="0"/>
              <a:t>acházení </a:t>
            </a:r>
            <a:r>
              <a:rPr lang="cs-CZ" dirty="0"/>
              <a:t>s </a:t>
            </a:r>
            <a:r>
              <a:rPr lang="cs-CZ" dirty="0" smtClean="0"/>
              <a:t>dětmi v </a:t>
            </a:r>
            <a:r>
              <a:rPr lang="cs-CZ" dirty="0"/>
              <a:t>souvislosti </a:t>
            </a:r>
            <a:r>
              <a:rPr lang="cs-CZ" dirty="0" smtClean="0"/>
              <a:t>se symboly</a:t>
            </a:r>
            <a:r>
              <a:rPr lang="cs-CZ" dirty="0"/>
              <a:t>, které mají náboženskou, magickou či nadpřirozenou charakteristiku </a:t>
            </a:r>
            <a:endParaRPr lang="cs-CZ" dirty="0" smtClean="0"/>
          </a:p>
          <a:p>
            <a:pPr algn="just"/>
            <a:r>
              <a:rPr lang="cs-CZ" dirty="0"/>
              <a:t>S</a:t>
            </a:r>
            <a:r>
              <a:rPr lang="cs-CZ" dirty="0" smtClean="0"/>
              <a:t>oučástí organizovaného společenství</a:t>
            </a:r>
          </a:p>
          <a:p>
            <a:pPr lvl="1" algn="just"/>
            <a:r>
              <a:rPr lang="cs-CZ" dirty="0" smtClean="0"/>
              <a:t>sekty	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2058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err="1"/>
              <a:t>Münchhausenův</a:t>
            </a:r>
            <a:r>
              <a:rPr lang="cs-CZ" b="1" dirty="0"/>
              <a:t> syndrom by </a:t>
            </a:r>
            <a:r>
              <a:rPr lang="cs-CZ" b="1" dirty="0" err="1"/>
              <a:t>proxy</a:t>
            </a:r>
            <a:r>
              <a:rPr lang="cs-CZ" b="1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cs-CZ" dirty="0" err="1"/>
              <a:t>Münchhausenův</a:t>
            </a:r>
            <a:r>
              <a:rPr lang="cs-CZ" dirty="0"/>
              <a:t> syndrom v </a:t>
            </a:r>
            <a:r>
              <a:rPr lang="cs-CZ" dirty="0" smtClean="0"/>
              <a:t>zastoupení</a:t>
            </a:r>
          </a:p>
          <a:p>
            <a:pPr algn="just"/>
            <a:r>
              <a:rPr lang="cs-CZ" dirty="0"/>
              <a:t>P</a:t>
            </a:r>
            <a:r>
              <a:rPr lang="cs-CZ" dirty="0" smtClean="0"/>
              <a:t>ostižený </a:t>
            </a:r>
            <a:r>
              <a:rPr lang="cs-CZ" dirty="0"/>
              <a:t>předstírá poruchu u závislé </a:t>
            </a:r>
            <a:r>
              <a:rPr lang="cs-CZ" dirty="0" smtClean="0"/>
              <a:t>osoby</a:t>
            </a:r>
          </a:p>
          <a:p>
            <a:pPr lvl="1" algn="just"/>
            <a:r>
              <a:rPr lang="cs-CZ" dirty="0" smtClean="0"/>
              <a:t>obvykle </a:t>
            </a:r>
            <a:r>
              <a:rPr lang="cs-CZ" dirty="0"/>
              <a:t>u </a:t>
            </a:r>
            <a:r>
              <a:rPr lang="cs-CZ" dirty="0" smtClean="0"/>
              <a:t>dítěte</a:t>
            </a:r>
          </a:p>
          <a:p>
            <a:pPr algn="just"/>
            <a:r>
              <a:rPr lang="cs-CZ" dirty="0" smtClean="0"/>
              <a:t>Podstatné je, </a:t>
            </a:r>
            <a:r>
              <a:rPr lang="cs-CZ" dirty="0"/>
              <a:t>že postižená osoba nemá motivaci chorobu předstírat, chorobné je právě ono </a:t>
            </a:r>
            <a:r>
              <a:rPr lang="cs-CZ" dirty="0" smtClean="0"/>
              <a:t>předstírání</a:t>
            </a:r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164431"/>
            <a:ext cx="2034437" cy="2553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45803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Kauza: </a:t>
            </a:r>
            <a:r>
              <a:rPr lang="cs-CZ" b="1" dirty="0" err="1" smtClean="0"/>
              <a:t>Marybeth</a:t>
            </a:r>
            <a:r>
              <a:rPr lang="cs-CZ" b="1" dirty="0" smtClean="0"/>
              <a:t> </a:t>
            </a:r>
            <a:r>
              <a:rPr lang="cs-CZ" b="1" dirty="0" err="1" smtClean="0"/>
              <a:t>Tinning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* 1942, USA, stát New York</a:t>
            </a:r>
          </a:p>
          <a:p>
            <a:r>
              <a:rPr lang="cs-CZ" dirty="0" smtClean="0"/>
              <a:t>9. dětí (8 vlastních a 1 adoptované)</a:t>
            </a:r>
          </a:p>
          <a:p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2"/>
          <a:stretch/>
        </p:blipFill>
        <p:spPr bwMode="auto">
          <a:xfrm>
            <a:off x="6460697" y="1159054"/>
            <a:ext cx="2641106" cy="2366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64" y="2648705"/>
            <a:ext cx="2899023" cy="19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" y="4749448"/>
            <a:ext cx="2452112" cy="2062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691" y="2648705"/>
            <a:ext cx="2535634" cy="1716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042" y="3312897"/>
            <a:ext cx="2391208" cy="2447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073" y="4814001"/>
            <a:ext cx="2807510" cy="1933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9" t="9375" r="23426" b="15625"/>
          <a:stretch/>
        </p:blipFill>
        <p:spPr bwMode="auto">
          <a:xfrm>
            <a:off x="1979711" y="4149080"/>
            <a:ext cx="2208867" cy="1611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846" y="5289697"/>
            <a:ext cx="2138354" cy="1522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87974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Kauza: </a:t>
            </a:r>
            <a:r>
              <a:rPr lang="cs-CZ" b="1" dirty="0" err="1"/>
              <a:t>Marybeth</a:t>
            </a:r>
            <a:r>
              <a:rPr lang="cs-CZ" b="1" dirty="0"/>
              <a:t> </a:t>
            </a:r>
            <a:r>
              <a:rPr lang="cs-CZ" b="1" dirty="0" err="1"/>
              <a:t>Tinning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Celkem smrt 9 dětí</a:t>
            </a:r>
          </a:p>
          <a:p>
            <a:r>
              <a:rPr lang="cs-CZ" dirty="0" smtClean="0"/>
              <a:t>Vyšetřování</a:t>
            </a:r>
          </a:p>
          <a:p>
            <a:pPr lvl="1"/>
            <a:r>
              <a:rPr lang="cs-CZ" dirty="0"/>
              <a:t>p</a:t>
            </a:r>
            <a:r>
              <a:rPr lang="cs-CZ" dirty="0" smtClean="0"/>
              <a:t>řiznání 3 vražd</a:t>
            </a:r>
          </a:p>
          <a:p>
            <a:r>
              <a:rPr lang="cs-CZ" dirty="0" smtClean="0"/>
              <a:t>Odsouzení</a:t>
            </a:r>
          </a:p>
          <a:p>
            <a:pPr lvl="1"/>
            <a:r>
              <a:rPr lang="cs-CZ" dirty="0" smtClean="0"/>
              <a:t>20 let vězení</a:t>
            </a:r>
          </a:p>
          <a:p>
            <a:r>
              <a:rPr lang="cs-CZ" dirty="0" smtClean="0"/>
              <a:t>Rozvod</a:t>
            </a:r>
          </a:p>
          <a:p>
            <a:r>
              <a:rPr lang="cs-CZ" dirty="0" smtClean="0"/>
              <a:t>Důvod</a:t>
            </a:r>
          </a:p>
          <a:p>
            <a:pPr lvl="1"/>
            <a:r>
              <a:rPr lang="cs-CZ" dirty="0" smtClean="0"/>
              <a:t>Upoutání pozornosti na svou osobu</a:t>
            </a:r>
          </a:p>
          <a:p>
            <a:endParaRPr lang="cs-CZ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07098"/>
            <a:ext cx="2664296" cy="3417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35692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Následky syndromu CAN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043608" y="1628800"/>
            <a:ext cx="7890080" cy="4619600"/>
          </a:xfrm>
        </p:spPr>
        <p:txBody>
          <a:bodyPr/>
          <a:lstStyle/>
          <a:p>
            <a:pPr lvl="0"/>
            <a:r>
              <a:rPr lang="cs-CZ" dirty="0"/>
              <a:t>P</a:t>
            </a:r>
            <a:r>
              <a:rPr lang="cs-CZ" dirty="0" smtClean="0"/>
              <a:t>osttraumatická stresová porucha</a:t>
            </a:r>
          </a:p>
          <a:p>
            <a:pPr lvl="0"/>
            <a:r>
              <a:rPr lang="cs-CZ" dirty="0" smtClean="0"/>
              <a:t>Somatická poranění</a:t>
            </a:r>
          </a:p>
          <a:p>
            <a:pPr lvl="0"/>
            <a:r>
              <a:rPr lang="cs-CZ" dirty="0"/>
              <a:t>P</a:t>
            </a:r>
            <a:r>
              <a:rPr lang="cs-CZ" dirty="0" smtClean="0"/>
              <a:t>sychická deprivace a traumatizace</a:t>
            </a:r>
          </a:p>
          <a:p>
            <a:pPr lvl="0"/>
            <a:r>
              <a:rPr lang="cs-CZ" dirty="0" err="1" smtClean="0"/>
              <a:t>Transgenerační</a:t>
            </a:r>
            <a:r>
              <a:rPr lang="cs-CZ" dirty="0" smtClean="0"/>
              <a:t> přenos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Kauza: Týrání v „dobré rodině“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cs-CZ" dirty="0" smtClean="0"/>
              <a:t>Do </a:t>
            </a:r>
            <a:r>
              <a:rPr lang="cs-CZ" dirty="0"/>
              <a:t>zařízení pro děti vyžadující okamžitou </a:t>
            </a:r>
            <a:r>
              <a:rPr lang="cs-CZ" dirty="0" smtClean="0"/>
              <a:t>pomoc</a:t>
            </a:r>
          </a:p>
          <a:p>
            <a:pPr lvl="1" algn="just"/>
            <a:r>
              <a:rPr lang="cs-CZ" dirty="0" smtClean="0"/>
              <a:t>přijata 14letá dívka</a:t>
            </a:r>
          </a:p>
          <a:p>
            <a:pPr algn="just"/>
            <a:r>
              <a:rPr lang="cs-CZ" dirty="0" smtClean="0"/>
              <a:t>Podezření na týrání matkou a otcem</a:t>
            </a:r>
          </a:p>
          <a:p>
            <a:pPr lvl="1" algn="just"/>
            <a:r>
              <a:rPr lang="cs-CZ" dirty="0" smtClean="0"/>
              <a:t>Otec – manažer; Matka - umělkyně </a:t>
            </a:r>
          </a:p>
          <a:p>
            <a:pPr algn="just"/>
            <a:r>
              <a:rPr lang="cs-CZ" dirty="0" smtClean="0"/>
              <a:t>Postavení dítěte v rodině</a:t>
            </a:r>
          </a:p>
          <a:p>
            <a:pPr lvl="1" algn="just"/>
            <a:r>
              <a:rPr lang="cs-CZ" dirty="0" smtClean="0"/>
              <a:t>Nejstarší dítě ze 3 sourozenců</a:t>
            </a:r>
          </a:p>
          <a:p>
            <a:pPr lvl="1" algn="just"/>
            <a:r>
              <a:rPr lang="cs-CZ" dirty="0" smtClean="0"/>
              <a:t>Důraz na školní prospěch + mnoho zájmových aktivit</a:t>
            </a:r>
          </a:p>
          <a:p>
            <a:pPr lvl="2" algn="just"/>
            <a:r>
              <a:rPr lang="cs-CZ" dirty="0" smtClean="0"/>
              <a:t>Zájem o balet a hru na hudební nástroje</a:t>
            </a:r>
          </a:p>
          <a:p>
            <a:pPr algn="just"/>
            <a:r>
              <a:rPr lang="cs-CZ" dirty="0"/>
              <a:t>O</a:t>
            </a:r>
            <a:r>
              <a:rPr lang="cs-CZ" dirty="0" smtClean="0"/>
              <a:t>tec začal dívku </a:t>
            </a:r>
            <a:r>
              <a:rPr lang="cs-CZ" dirty="0"/>
              <a:t>fyzicky i sexuálně </a:t>
            </a:r>
            <a:r>
              <a:rPr lang="cs-CZ" dirty="0" smtClean="0"/>
              <a:t>zneužívat</a:t>
            </a:r>
          </a:p>
          <a:p>
            <a:pPr lvl="1" algn="just"/>
            <a:r>
              <a:rPr lang="cs-CZ" dirty="0" smtClean="0"/>
              <a:t>svazování </a:t>
            </a:r>
            <a:r>
              <a:rPr lang="cs-CZ" dirty="0"/>
              <a:t>v garáži, </a:t>
            </a:r>
            <a:r>
              <a:rPr lang="cs-CZ" dirty="0" smtClean="0"/>
              <a:t>bití </a:t>
            </a:r>
            <a:r>
              <a:rPr lang="cs-CZ" dirty="0"/>
              <a:t>kovovou tyčí a </a:t>
            </a:r>
            <a:r>
              <a:rPr lang="cs-CZ" dirty="0" smtClean="0"/>
              <a:t>zavírání do kufru auta</a:t>
            </a:r>
            <a:r>
              <a:rPr lang="cs-CZ" dirty="0"/>
              <a:t> </a:t>
            </a:r>
            <a:r>
              <a:rPr lang="cs-CZ" dirty="0" smtClean="0"/>
              <a:t>apod. (cca od 13 let)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4198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Kauza: Týrání v „dobré rodině“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dirty="0" smtClean="0"/>
              <a:t>Po přijetí do zařízení</a:t>
            </a:r>
          </a:p>
          <a:p>
            <a:pPr lvl="1" algn="just"/>
            <a:r>
              <a:rPr lang="cs-CZ" dirty="0" err="1" smtClean="0"/>
              <a:t>Lakrimace</a:t>
            </a:r>
            <a:r>
              <a:rPr lang="cs-CZ" dirty="0" smtClean="0"/>
              <a:t>, nezájem o kontakt s rodiči jen s prarodiči, rychlá adaptace</a:t>
            </a:r>
          </a:p>
          <a:p>
            <a:pPr algn="just"/>
            <a:r>
              <a:rPr lang="cs-CZ" dirty="0" smtClean="0"/>
              <a:t>Soudní projednávání</a:t>
            </a:r>
          </a:p>
          <a:p>
            <a:pPr lvl="1" algn="just"/>
            <a:r>
              <a:rPr lang="cs-CZ" dirty="0"/>
              <a:t>Dívka přiznala úmyslnou lež</a:t>
            </a:r>
          </a:p>
          <a:p>
            <a:pPr lvl="1" algn="just"/>
            <a:r>
              <a:rPr lang="cs-CZ" dirty="0"/>
              <a:t>Důvod nezájem dále pokračovat v baletu</a:t>
            </a:r>
          </a:p>
          <a:p>
            <a:pPr algn="just"/>
            <a:r>
              <a:rPr lang="cs-CZ" dirty="0" smtClean="0"/>
              <a:t>Následně návrat dívky do péče rodičů</a:t>
            </a:r>
          </a:p>
          <a:p>
            <a:pPr lvl="1" algn="just"/>
            <a:r>
              <a:rPr lang="cs-CZ" dirty="0" smtClean="0"/>
              <a:t>Rodinné vztahy jsou nyní silně narušeny</a:t>
            </a:r>
          </a:p>
        </p:txBody>
      </p:sp>
    </p:spTree>
    <p:extLst>
      <p:ext uri="{BB962C8B-B14F-4D97-AF65-F5344CB8AC3E}">
        <p14:creationId xmlns:p14="http://schemas.microsoft.com/office/powerpoint/2010/main" val="1169069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Formy pomoci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71600" y="1628800"/>
            <a:ext cx="7962088" cy="4619600"/>
          </a:xfrm>
        </p:spPr>
        <p:txBody>
          <a:bodyPr/>
          <a:lstStyle/>
          <a:p>
            <a:r>
              <a:rPr lang="cs-CZ" dirty="0"/>
              <a:t>Preventivní programy</a:t>
            </a:r>
          </a:p>
          <a:p>
            <a:r>
              <a:rPr lang="cs-CZ" dirty="0"/>
              <a:t>Vzdělávací programy</a:t>
            </a:r>
          </a:p>
          <a:p>
            <a:r>
              <a:rPr lang="cs-CZ" dirty="0"/>
              <a:t>Poradenské služby</a:t>
            </a:r>
          </a:p>
          <a:p>
            <a:pPr lvl="0"/>
            <a:r>
              <a:rPr lang="cs-CZ" dirty="0" smtClean="0"/>
              <a:t>Krizové služby</a:t>
            </a:r>
          </a:p>
          <a:p>
            <a:pPr lvl="0"/>
            <a:r>
              <a:rPr lang="cs-CZ" dirty="0" smtClean="0"/>
              <a:t>Terapeutické služby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Syndrom CAN </a:t>
            </a:r>
            <a:r>
              <a:rPr lang="cs-CZ" sz="3600" b="1" dirty="0" smtClean="0"/>
              <a:t>(</a:t>
            </a:r>
            <a:r>
              <a:rPr lang="cs-CZ" sz="3600" b="1" dirty="0" err="1" smtClean="0"/>
              <a:t>Child</a:t>
            </a:r>
            <a:r>
              <a:rPr lang="cs-CZ" sz="3600" b="1" dirty="0" smtClean="0"/>
              <a:t> </a:t>
            </a:r>
            <a:r>
              <a:rPr lang="cs-CZ" sz="3600" b="1" dirty="0"/>
              <a:t>abuse and </a:t>
            </a:r>
            <a:r>
              <a:rPr lang="cs-CZ" sz="3600" b="1" dirty="0" err="1" smtClean="0"/>
              <a:t>neglect</a:t>
            </a:r>
            <a:r>
              <a:rPr lang="cs-CZ" sz="3600" b="1" dirty="0" smtClean="0"/>
              <a:t>)</a:t>
            </a:r>
            <a:r>
              <a:rPr lang="cs-CZ" b="1" dirty="0"/>
              <a:t/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536" y="1556792"/>
            <a:ext cx="8280920" cy="518457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cs-CZ" sz="3100" dirty="0" smtClean="0">
                <a:solidFill>
                  <a:srgbClr val="000000"/>
                </a:solidFill>
                <a:ea typeface="Calibri"/>
                <a:cs typeface="Times New Roman"/>
              </a:rPr>
              <a:t>Syndrom týraného, zneužívaného a zanedbávaného dítěte</a:t>
            </a:r>
          </a:p>
          <a:p>
            <a:pPr algn="just"/>
            <a:r>
              <a:rPr lang="cs-CZ" sz="3100" dirty="0" smtClean="0">
                <a:solidFill>
                  <a:srgbClr val="000000"/>
                </a:solidFill>
                <a:ea typeface="Calibri"/>
                <a:cs typeface="Times New Roman"/>
              </a:rPr>
              <a:t>Pojem se </a:t>
            </a:r>
            <a:r>
              <a:rPr lang="cs-CZ" sz="3100" dirty="0">
                <a:solidFill>
                  <a:srgbClr val="000000"/>
                </a:solidFill>
                <a:ea typeface="Calibri"/>
                <a:cs typeface="Times New Roman"/>
              </a:rPr>
              <a:t>formoval </a:t>
            </a:r>
            <a:r>
              <a:rPr lang="cs-CZ" sz="3100" dirty="0" smtClean="0">
                <a:solidFill>
                  <a:srgbClr val="000000"/>
                </a:solidFill>
                <a:ea typeface="Calibri"/>
                <a:cs typeface="Times New Roman"/>
              </a:rPr>
              <a:t>postupně</a:t>
            </a:r>
          </a:p>
          <a:p>
            <a:pPr lvl="1" algn="just"/>
            <a:r>
              <a:rPr lang="cs-CZ" sz="2800" dirty="0" smtClean="0">
                <a:solidFill>
                  <a:srgbClr val="000000"/>
                </a:solidFill>
                <a:ea typeface="Calibri"/>
                <a:cs typeface="Times New Roman"/>
              </a:rPr>
              <a:t>V </a:t>
            </a:r>
            <a:r>
              <a:rPr lang="cs-CZ" sz="2800" dirty="0">
                <a:solidFill>
                  <a:srgbClr val="000000"/>
                </a:solidFill>
                <a:ea typeface="Calibri"/>
                <a:cs typeface="Times New Roman"/>
              </a:rPr>
              <a:t>roce 1962 popsal lékař C. H. Kempe „syndrom bitého </a:t>
            </a:r>
            <a:r>
              <a:rPr lang="cs-CZ" sz="2800" dirty="0" smtClean="0">
                <a:solidFill>
                  <a:srgbClr val="000000"/>
                </a:solidFill>
                <a:ea typeface="Calibri"/>
                <a:cs typeface="Times New Roman"/>
              </a:rPr>
              <a:t>dítěte“</a:t>
            </a:r>
          </a:p>
          <a:p>
            <a:pPr lvl="1" algn="just"/>
            <a:r>
              <a:rPr lang="cs-CZ" sz="2800" dirty="0" smtClean="0">
                <a:solidFill>
                  <a:srgbClr val="000000"/>
                </a:solidFill>
                <a:ea typeface="Calibri"/>
                <a:cs typeface="Times New Roman"/>
              </a:rPr>
              <a:t>Následně odhalení propojení fyzického týrání s psychickým utrpením</a:t>
            </a:r>
          </a:p>
          <a:p>
            <a:pPr lvl="1" algn="just"/>
            <a:r>
              <a:rPr lang="cs-CZ" sz="2800" dirty="0" smtClean="0">
                <a:solidFill>
                  <a:srgbClr val="000000"/>
                </a:solidFill>
                <a:ea typeface="Calibri"/>
                <a:cs typeface="Times New Roman"/>
              </a:rPr>
              <a:t>V </a:t>
            </a:r>
            <a:r>
              <a:rPr lang="cs-CZ" sz="2800" dirty="0">
                <a:solidFill>
                  <a:srgbClr val="000000"/>
                </a:solidFill>
                <a:ea typeface="Calibri"/>
                <a:cs typeface="Times New Roman"/>
              </a:rPr>
              <a:t>60. a 70. letech 20. století </a:t>
            </a:r>
            <a:r>
              <a:rPr lang="cs-CZ" sz="2800" dirty="0" smtClean="0">
                <a:solidFill>
                  <a:srgbClr val="000000"/>
                </a:solidFill>
                <a:ea typeface="Calibri"/>
                <a:cs typeface="Times New Roman"/>
              </a:rPr>
              <a:t> připojení i sexuálního </a:t>
            </a:r>
            <a:r>
              <a:rPr lang="cs-CZ" sz="2800" dirty="0">
                <a:solidFill>
                  <a:srgbClr val="000000"/>
                </a:solidFill>
                <a:ea typeface="Calibri"/>
                <a:cs typeface="Times New Roman"/>
              </a:rPr>
              <a:t>zneužívání </a:t>
            </a:r>
            <a:endParaRPr lang="cs-CZ" sz="2800" dirty="0" smtClean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65760" lvl="1" indent="0" algn="just">
              <a:buNone/>
            </a:pPr>
            <a:r>
              <a:rPr lang="cs-CZ" sz="2800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cs-CZ" sz="2800" dirty="0" smtClean="0">
                <a:solidFill>
                  <a:srgbClr val="000000"/>
                </a:solidFill>
                <a:ea typeface="Calibri"/>
                <a:cs typeface="Times New Roman"/>
              </a:rPr>
              <a:t>=  </a:t>
            </a:r>
            <a:r>
              <a:rPr lang="cs-CZ" sz="2800" dirty="0">
                <a:solidFill>
                  <a:srgbClr val="000000"/>
                </a:solidFill>
                <a:ea typeface="Calibri"/>
                <a:cs typeface="Times New Roman"/>
              </a:rPr>
              <a:t>formulován syndrom </a:t>
            </a:r>
            <a:r>
              <a:rPr lang="cs-CZ" sz="2800" dirty="0" smtClean="0">
                <a:solidFill>
                  <a:srgbClr val="000000"/>
                </a:solidFill>
                <a:ea typeface="Calibri"/>
                <a:cs typeface="Times New Roman"/>
              </a:rPr>
              <a:t>CAN</a:t>
            </a:r>
            <a:endParaRPr lang="cs-CZ" sz="28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endParaRPr lang="cs-CZ" sz="28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r>
              <a:rPr lang="cs-CZ" sz="3100" b="1" dirty="0" smtClean="0">
                <a:solidFill>
                  <a:srgbClr val="000000"/>
                </a:solidFill>
                <a:ea typeface="Calibri"/>
                <a:cs typeface="Times New Roman"/>
              </a:rPr>
              <a:t>Hlavní znaky</a:t>
            </a:r>
          </a:p>
          <a:p>
            <a:pPr lvl="1"/>
            <a:r>
              <a:rPr lang="cs-CZ" sz="3100" dirty="0" smtClean="0">
                <a:solidFill>
                  <a:srgbClr val="000000"/>
                </a:solidFill>
                <a:ea typeface="Calibri"/>
                <a:cs typeface="Times New Roman"/>
              </a:rPr>
              <a:t>Dítěti </a:t>
            </a:r>
            <a:r>
              <a:rPr lang="cs-CZ" sz="3100" dirty="0">
                <a:solidFill>
                  <a:srgbClr val="000000"/>
                </a:solidFill>
                <a:ea typeface="Calibri"/>
                <a:cs typeface="Times New Roman"/>
              </a:rPr>
              <a:t>je ubližováno</a:t>
            </a:r>
          </a:p>
          <a:p>
            <a:pPr lvl="2"/>
            <a:r>
              <a:rPr lang="cs-CZ" sz="2800" dirty="0">
                <a:solidFill>
                  <a:srgbClr val="000000"/>
                </a:solidFill>
                <a:ea typeface="Calibri"/>
                <a:cs typeface="Times New Roman"/>
              </a:rPr>
              <a:t>dítě fyzicky, psychicky i emocionálně trpí a je ohrožován jeho další vývoj</a:t>
            </a:r>
          </a:p>
          <a:p>
            <a:pPr lvl="1"/>
            <a:r>
              <a:rPr lang="cs-CZ" sz="3100" dirty="0" smtClean="0">
                <a:solidFill>
                  <a:srgbClr val="000000"/>
                </a:solidFill>
                <a:ea typeface="Calibri"/>
                <a:cs typeface="Times New Roman"/>
              </a:rPr>
              <a:t>Osoby</a:t>
            </a:r>
            <a:r>
              <a:rPr lang="cs-CZ" sz="3100" dirty="0">
                <a:solidFill>
                  <a:srgbClr val="000000"/>
                </a:solidFill>
                <a:ea typeface="Calibri"/>
                <a:cs typeface="Times New Roman"/>
              </a:rPr>
              <a:t>, které dítě týrají</a:t>
            </a:r>
          </a:p>
          <a:p>
            <a:pPr lvl="2"/>
            <a:r>
              <a:rPr lang="cs-CZ" sz="2800" dirty="0">
                <a:solidFill>
                  <a:srgbClr val="000000"/>
                </a:solidFill>
                <a:ea typeface="Calibri"/>
                <a:cs typeface="Times New Roman"/>
              </a:rPr>
              <a:t>rodina nebo nejbližší dítěti</a:t>
            </a:r>
          </a:p>
          <a:p>
            <a:endParaRPr lang="cs-CZ" dirty="0" smtClean="0">
              <a:solidFill>
                <a:srgbClr val="000000"/>
              </a:solidFill>
              <a:ea typeface="Calibri"/>
              <a:cs typeface="Times New Roman"/>
            </a:endParaRPr>
          </a:p>
          <a:p>
            <a:endParaRPr lang="cs-CZ" dirty="0">
              <a:solidFill>
                <a:srgbClr val="000000"/>
              </a:solidFill>
              <a:ea typeface="Calibri"/>
              <a:cs typeface="Times New Roman"/>
            </a:endParaRPr>
          </a:p>
          <a:p>
            <a:endParaRPr lang="cs-CZ" dirty="0" smtClean="0">
              <a:solidFill>
                <a:srgbClr val="000000"/>
              </a:solidFill>
              <a:ea typeface="Calibri"/>
              <a:cs typeface="Times New Roman"/>
            </a:endParaRPr>
          </a:p>
          <a:p>
            <a:pPr>
              <a:buNone/>
            </a:pPr>
            <a:endParaRPr lang="cs-CZ" b="1" dirty="0" smtClean="0">
              <a:solidFill>
                <a:srgbClr val="000000"/>
              </a:solidFill>
              <a:ea typeface="Calibri"/>
              <a:cs typeface="Times New Roman"/>
            </a:endParaRPr>
          </a:p>
          <a:p>
            <a:endParaRPr lang="cs-CZ" dirty="0" smtClean="0">
              <a:latin typeface="Calibri"/>
              <a:ea typeface="Calibri"/>
              <a:cs typeface="Times New Roman"/>
            </a:endParaRPr>
          </a:p>
          <a:p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CAN syndrom v percepci sociální práce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Sociální pracovník musí vždy pečlivě vyhodnotit situaci rodiny</a:t>
            </a:r>
          </a:p>
          <a:p>
            <a:r>
              <a:rPr lang="cs-CZ" dirty="0" smtClean="0"/>
              <a:t>Zvážit kdy je třeba do rodiny zasáhnout a jakou formou </a:t>
            </a:r>
          </a:p>
          <a:p>
            <a:r>
              <a:rPr lang="cs-CZ" dirty="0" smtClean="0"/>
              <a:t>Vždy mít na paměti </a:t>
            </a:r>
          </a:p>
          <a:p>
            <a:pPr lvl="1"/>
            <a:r>
              <a:rPr lang="cs-CZ" dirty="0" smtClean="0"/>
              <a:t>nejlepší zájem dítěte </a:t>
            </a:r>
          </a:p>
          <a:p>
            <a:pPr lvl="1"/>
            <a:r>
              <a:rPr lang="cs-CZ" dirty="0" smtClean="0"/>
              <a:t>další fungování rodiny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45348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9632" y="342900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cs-CZ" sz="7300" b="1" dirty="0" smtClean="0"/>
              <a:t>Děkuji za pozornost</a:t>
            </a:r>
            <a:r>
              <a:rPr lang="cs-CZ" sz="6000" b="1" dirty="0" smtClean="0"/>
              <a:t/>
            </a:r>
            <a:br>
              <a:rPr lang="cs-CZ" sz="6000" b="1" dirty="0" smtClean="0"/>
            </a:br>
            <a:r>
              <a:rPr lang="cs-CZ" sz="6000" b="1" dirty="0"/>
              <a:t/>
            </a:r>
            <a:br>
              <a:rPr lang="cs-CZ" sz="6000" b="1" dirty="0"/>
            </a:br>
            <a:endParaRPr lang="cs-CZ" sz="27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Způsoby vzniku CAN syndromu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b="1" dirty="0" smtClean="0"/>
              <a:t>Aktivní </a:t>
            </a:r>
            <a:endParaRPr lang="cs-CZ" dirty="0" smtClean="0"/>
          </a:p>
          <a:p>
            <a:pPr lvl="1"/>
            <a:r>
              <a:rPr lang="cs-CZ" dirty="0" smtClean="0"/>
              <a:t>akce, útok, násilí v jakékoliv formě</a:t>
            </a:r>
          </a:p>
          <a:p>
            <a:pPr lvl="1">
              <a:buNone/>
            </a:pPr>
            <a:endParaRPr lang="cs-CZ" dirty="0" smtClean="0"/>
          </a:p>
          <a:p>
            <a:r>
              <a:rPr lang="cs-CZ" b="1" dirty="0" smtClean="0"/>
              <a:t>Pasivní </a:t>
            </a:r>
            <a:endParaRPr lang="cs-CZ" dirty="0" smtClean="0"/>
          </a:p>
          <a:p>
            <a:pPr lvl="1" algn="just"/>
            <a:r>
              <a:rPr lang="cs-CZ" dirty="0" smtClean="0"/>
              <a:t>ne-akce, zanedbávání, izolace, nepečování, nesprávná a nedostatečná výživa, nedostatek zdravotní a výchovné péče, nedostatky v bydlení atd.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7498080" cy="1143000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tx2"/>
                </a:solidFill>
                <a:ea typeface="Calibri"/>
                <a:cs typeface="Times New Roman"/>
              </a:rPr>
              <a:t>Syndrom CAN zahrnuje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043608" y="1447800"/>
            <a:ext cx="7890080" cy="4800600"/>
          </a:xfrm>
        </p:spPr>
        <p:txBody>
          <a:bodyPr>
            <a:normAutofit/>
          </a:bodyPr>
          <a:lstStyle/>
          <a:p>
            <a:pPr lvl="0"/>
            <a:r>
              <a:rPr lang="cs-CZ" dirty="0" smtClean="0"/>
              <a:t>Fyzické týrání</a:t>
            </a:r>
          </a:p>
          <a:p>
            <a:pPr lvl="0"/>
            <a:r>
              <a:rPr lang="cs-CZ" dirty="0" smtClean="0"/>
              <a:t>Psychické týrání</a:t>
            </a:r>
          </a:p>
          <a:p>
            <a:pPr lvl="0"/>
            <a:r>
              <a:rPr lang="cs-CZ" dirty="0" smtClean="0"/>
              <a:t>Sexuální zneužívání</a:t>
            </a:r>
          </a:p>
          <a:p>
            <a:pPr lvl="0"/>
            <a:r>
              <a:rPr lang="cs-CZ" dirty="0" smtClean="0"/>
              <a:t>Zanedbávání</a:t>
            </a:r>
          </a:p>
          <a:p>
            <a:pPr lvl="0"/>
            <a:r>
              <a:rPr lang="cs-CZ" dirty="0"/>
              <a:t>Zvláštní </a:t>
            </a:r>
            <a:r>
              <a:rPr lang="cs-CZ" dirty="0" smtClean="0"/>
              <a:t>formy týrání</a:t>
            </a:r>
          </a:p>
          <a:p>
            <a:pPr lvl="1"/>
            <a:r>
              <a:rPr lang="cs-CZ" dirty="0" smtClean="0"/>
              <a:t>Systémové týrání</a:t>
            </a:r>
          </a:p>
          <a:p>
            <a:pPr lvl="1"/>
            <a:r>
              <a:rPr lang="cs-CZ" dirty="0" smtClean="0"/>
              <a:t>Organizované </a:t>
            </a:r>
            <a:r>
              <a:rPr lang="cs-CZ" dirty="0"/>
              <a:t>týrání a zneužívání</a:t>
            </a:r>
          </a:p>
          <a:p>
            <a:pPr lvl="1"/>
            <a:r>
              <a:rPr lang="cs-CZ" dirty="0"/>
              <a:t>Rituální týrání a zneužívání</a:t>
            </a:r>
          </a:p>
          <a:p>
            <a:pPr lvl="1"/>
            <a:r>
              <a:rPr lang="cs-CZ" dirty="0" err="1" smtClean="0"/>
              <a:t>Münchhausenův</a:t>
            </a:r>
            <a:r>
              <a:rPr lang="cs-CZ" dirty="0" smtClean="0"/>
              <a:t> syndrom by </a:t>
            </a:r>
            <a:r>
              <a:rPr lang="cs-CZ" dirty="0" err="1" smtClean="0"/>
              <a:t>proxy</a:t>
            </a:r>
            <a:r>
              <a:rPr lang="cs-CZ" dirty="0" smtClean="0"/>
              <a:t> …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197898" cy="990600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Tělesné </a:t>
            </a:r>
            <a:r>
              <a:rPr lang="cs-CZ" b="1" dirty="0" smtClean="0"/>
              <a:t>týrání a </a:t>
            </a:r>
            <a:r>
              <a:rPr lang="cs-CZ" b="1" dirty="0"/>
              <a:t>zanedbávání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cs-CZ" b="1" dirty="0" smtClean="0"/>
              <a:t>Aktivní formy</a:t>
            </a:r>
          </a:p>
          <a:p>
            <a:pPr lvl="1" algn="just"/>
            <a:r>
              <a:rPr lang="cs-CZ" dirty="0" smtClean="0"/>
              <a:t>tržné</a:t>
            </a:r>
            <a:r>
              <a:rPr lang="cs-CZ" dirty="0"/>
              <a:t>, zhmožděné rány a poranění, bití, zlomeniny, krvácení, dušení, otrávení, </a:t>
            </a:r>
            <a:r>
              <a:rPr lang="cs-CZ" dirty="0" smtClean="0"/>
              <a:t>smrt</a:t>
            </a:r>
          </a:p>
          <a:p>
            <a:pPr marL="365760" lvl="1" indent="0" algn="just">
              <a:buNone/>
            </a:pPr>
            <a:endParaRPr lang="cs-CZ" dirty="0"/>
          </a:p>
          <a:p>
            <a:pPr algn="just"/>
            <a:r>
              <a:rPr lang="cs-CZ" b="1" dirty="0" smtClean="0"/>
              <a:t>Pasivní formy</a:t>
            </a:r>
          </a:p>
          <a:p>
            <a:pPr lvl="1" algn="just"/>
            <a:r>
              <a:rPr lang="cs-CZ" dirty="0" smtClean="0"/>
              <a:t>vyhladovění</a:t>
            </a:r>
            <a:r>
              <a:rPr lang="cs-CZ" dirty="0"/>
              <a:t>, nedostatky v bydlení, ošacení, ve zdravotní a výchovné </a:t>
            </a:r>
            <a:r>
              <a:rPr lang="cs-CZ" dirty="0" smtClean="0"/>
              <a:t>péči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9817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Syndrom třeseného dítěte</a:t>
            </a:r>
            <a:endParaRPr lang="cs-CZ" b="1" dirty="0"/>
          </a:p>
        </p:txBody>
      </p:sp>
      <p:pic>
        <p:nvPicPr>
          <p:cNvPr id="1026" name="Picture 2" descr="Shaken Baby Syndr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871" y="4437112"/>
            <a:ext cx="4431995" cy="2180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ázek 5"/>
          <p:cNvPicPr/>
          <p:nvPr/>
        </p:nvPicPr>
        <p:blipFill>
          <a:blip r:embed="rId4" cstate="print"/>
          <a:srcRect l="59124" t="49550" r="11298" b="12612"/>
          <a:stretch>
            <a:fillRect/>
          </a:stretch>
        </p:blipFill>
        <p:spPr bwMode="auto">
          <a:xfrm>
            <a:off x="251520" y="1772816"/>
            <a:ext cx="4680520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Kauza: Dominik (Brno, 2011)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Odpírání potravy</a:t>
            </a:r>
          </a:p>
          <a:p>
            <a:r>
              <a:rPr lang="cs-CZ" dirty="0"/>
              <a:t>Bití řemenem nebo vařečkou</a:t>
            </a:r>
          </a:p>
          <a:p>
            <a:r>
              <a:rPr lang="cs-CZ" dirty="0"/>
              <a:t>Hřebíky a špendlíky v botách</a:t>
            </a:r>
          </a:p>
          <a:p>
            <a:endParaRPr lang="cs-CZ" dirty="0"/>
          </a:p>
          <a:p>
            <a:r>
              <a:rPr lang="cs-CZ" dirty="0" smtClean="0"/>
              <a:t>Otec </a:t>
            </a:r>
            <a:r>
              <a:rPr lang="cs-CZ" dirty="0"/>
              <a:t>6, 5 roku nepodmíněně</a:t>
            </a:r>
          </a:p>
          <a:p>
            <a:r>
              <a:rPr lang="cs-CZ" dirty="0"/>
              <a:t>Matka 6 let nepodmíněně</a:t>
            </a:r>
          </a:p>
          <a:p>
            <a:r>
              <a:rPr lang="cs-CZ" dirty="0"/>
              <a:t>Dominik umístěn </a:t>
            </a:r>
            <a:r>
              <a:rPr lang="cs-CZ" dirty="0" smtClean="0"/>
              <a:t>do </a:t>
            </a:r>
            <a:r>
              <a:rPr lang="cs-CZ" dirty="0"/>
              <a:t>pěstounské </a:t>
            </a:r>
            <a:r>
              <a:rPr lang="cs-CZ" dirty="0" smtClean="0"/>
              <a:t>péče</a:t>
            </a:r>
            <a:endParaRPr lang="cs-CZ" dirty="0"/>
          </a:p>
          <a:p>
            <a:r>
              <a:rPr lang="cs-CZ" dirty="0" smtClean="0"/>
              <a:t>Sociální </a:t>
            </a:r>
            <a:r>
              <a:rPr lang="cs-CZ" dirty="0"/>
              <a:t>pracovnice 1,5 roku podmíněně</a:t>
            </a:r>
          </a:p>
          <a:p>
            <a:endParaRPr lang="cs-CZ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28"/>
          <a:stretch/>
        </p:blipFill>
        <p:spPr bwMode="auto">
          <a:xfrm>
            <a:off x="6444208" y="1577925"/>
            <a:ext cx="2406897" cy="3490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71953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media.novinky.cz/174/251746-original1-i5b7u.jpg"/>
          <p:cNvPicPr>
            <a:picLocks noChangeAspect="1" noChangeArrowheads="1"/>
          </p:cNvPicPr>
          <p:nvPr/>
        </p:nvPicPr>
        <p:blipFill>
          <a:blip r:embed="rId3" cstate="print"/>
          <a:srcRect r="20821"/>
          <a:stretch>
            <a:fillRect/>
          </a:stretch>
        </p:blipFill>
        <p:spPr bwMode="auto">
          <a:xfrm>
            <a:off x="91839" y="3861048"/>
            <a:ext cx="3923928" cy="2787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844" name="Picture 4" descr="http://media.novinky.cz/174/251745-gallery1-mzqk0.jpg"/>
          <p:cNvPicPr>
            <a:picLocks noChangeAspect="1" noChangeArrowheads="1"/>
          </p:cNvPicPr>
          <p:nvPr/>
        </p:nvPicPr>
        <p:blipFill>
          <a:blip r:embed="rId4" cstate="print"/>
          <a:srcRect l="12285" r="50861"/>
          <a:stretch>
            <a:fillRect/>
          </a:stretch>
        </p:blipFill>
        <p:spPr bwMode="auto">
          <a:xfrm>
            <a:off x="4211960" y="65203"/>
            <a:ext cx="3024336" cy="4615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846" name="Picture 6" descr="http://media.novinky.cz/174/251745-gallery1-mzqk0.jpg"/>
          <p:cNvPicPr>
            <a:picLocks noChangeAspect="1" noChangeArrowheads="1"/>
          </p:cNvPicPr>
          <p:nvPr/>
        </p:nvPicPr>
        <p:blipFill>
          <a:blip r:embed="rId4" cstate="print"/>
          <a:srcRect l="61735"/>
          <a:stretch>
            <a:fillRect/>
          </a:stretch>
        </p:blipFill>
        <p:spPr bwMode="auto">
          <a:xfrm>
            <a:off x="6228184" y="2571750"/>
            <a:ext cx="2915816" cy="428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88" y="715566"/>
            <a:ext cx="3502431" cy="2880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án">
  <a:themeElements>
    <a:clrScheme name="Modul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ediá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á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676</TotalTime>
  <Words>895</Words>
  <Application>Microsoft Office PowerPoint</Application>
  <PresentationFormat>Předvádění na obrazovce (4:3)</PresentationFormat>
  <Paragraphs>211</Paragraphs>
  <Slides>31</Slides>
  <Notes>31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7" baseType="lpstr">
      <vt:lpstr>Calibri</vt:lpstr>
      <vt:lpstr>Times New Roman</vt:lpstr>
      <vt:lpstr>Tw Cen MT</vt:lpstr>
      <vt:lpstr>Wingdings</vt:lpstr>
      <vt:lpstr>Wingdings 2</vt:lpstr>
      <vt:lpstr>Medián</vt:lpstr>
      <vt:lpstr>CAN syndrom jako citlivé téma sociální práce s rodinou</vt:lpstr>
      <vt:lpstr>Sociální práce s rodinou </vt:lpstr>
      <vt:lpstr>Syndrom CAN (Child abuse and neglect) </vt:lpstr>
      <vt:lpstr>Způsoby vzniku CAN syndromu</vt:lpstr>
      <vt:lpstr>Syndrom CAN zahrnuje</vt:lpstr>
      <vt:lpstr>Tělesné týrání a zanedbávání</vt:lpstr>
      <vt:lpstr>Syndrom třeseného dítěte</vt:lpstr>
      <vt:lpstr>Kauza: Dominik (Brno, 2011)</vt:lpstr>
      <vt:lpstr>Prezentace aplikace PowerPoint</vt:lpstr>
      <vt:lpstr>Psychické týrání, zneužívání a zanedbávání </vt:lpstr>
      <vt:lpstr>Sexuální zneužívání</vt:lpstr>
      <vt:lpstr>Kauza: Lauren Kavanaugh</vt:lpstr>
      <vt:lpstr>Kauza: Lauren Kavanaugh</vt:lpstr>
      <vt:lpstr>Kauza: Lauren Kavanaugh</vt:lpstr>
      <vt:lpstr>Kauza: Lauren Kavanaugh</vt:lpstr>
      <vt:lpstr>Kauza: Lauren Kavanaugh</vt:lpstr>
      <vt:lpstr>Zvláštní formy</vt:lpstr>
      <vt:lpstr>Systémové týrání a zneužívání </vt:lpstr>
      <vt:lpstr>Organizované týrání a zneužívání</vt:lpstr>
      <vt:lpstr>Kauza: Kuřim</vt:lpstr>
      <vt:lpstr>Kauza: Kuřim</vt:lpstr>
      <vt:lpstr>Rituální týrání a zneužívání</vt:lpstr>
      <vt:lpstr>Münchhausenův syndrom by proxy </vt:lpstr>
      <vt:lpstr>Kauza: Marybeth Tinning</vt:lpstr>
      <vt:lpstr>Kauza: Marybeth Tinning</vt:lpstr>
      <vt:lpstr>Následky syndromu CAN</vt:lpstr>
      <vt:lpstr>Kauza: Týrání v „dobré rodině“</vt:lpstr>
      <vt:lpstr>Kauza: Týrání v „dobré rodině“</vt:lpstr>
      <vt:lpstr>Formy pomoci</vt:lpstr>
      <vt:lpstr>CAN syndrom v percepci sociální práce</vt:lpstr>
      <vt:lpstr>Děkuji za pozornost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Vývojová psychologie</dc:title>
  <dc:creator>Jana Novotná</dc:creator>
  <cp:lastModifiedBy>Mgr. Martina Černá, Ph.D.</cp:lastModifiedBy>
  <cp:revision>62</cp:revision>
  <cp:lastPrinted>2018-10-11T07:23:02Z</cp:lastPrinted>
  <dcterms:created xsi:type="dcterms:W3CDTF">2012-09-09T12:30:06Z</dcterms:created>
  <dcterms:modified xsi:type="dcterms:W3CDTF">2018-10-16T09:41:02Z</dcterms:modified>
</cp:coreProperties>
</file>