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1672" r:id="rId5"/>
    <p:sldId id="1605" r:id="rId6"/>
    <p:sldId id="1687" r:id="rId7"/>
    <p:sldId id="1710" r:id="rId8"/>
    <p:sldId id="1714" r:id="rId9"/>
    <p:sldId id="1689" r:id="rId10"/>
    <p:sldId id="1499" r:id="rId11"/>
    <p:sldId id="1739" r:id="rId12"/>
    <p:sldId id="1742" r:id="rId13"/>
    <p:sldId id="1732" r:id="rId14"/>
    <p:sldId id="1743" r:id="rId15"/>
    <p:sldId id="1621" r:id="rId16"/>
  </p:sldIdLst>
  <p:sldSz cx="9144000" cy="5143500" type="screen16x9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A5CD62E-C1CE-E039-EAB2-5C808866F035}" name="Janečková Veronika, Mgr." initials="JM" userId="S::janeckova@czechtourism.cz::6383fc01-549c-4607-a923-68683cfd7124" providerId="AD"/>
  <p188:author id="{F4A12B64-D217-67C7-9751-F8D815C93407}" name="Boleslavský Jan" initials="BJ" userId="S::boleslavsky@czechtourism.cz::970d9829-6359-43f6-afec-49afca414e2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leslavský Jan" initials="BJ" lastIdx="2" clrIdx="0">
    <p:extLst>
      <p:ext uri="{19B8F6BF-5375-455C-9EA6-DF929625EA0E}">
        <p15:presenceInfo xmlns:p15="http://schemas.microsoft.com/office/powerpoint/2012/main" userId="S::boleslavsky@czechtourism.cz::970d9829-6359-43f6-afec-49afca414e20" providerId="AD"/>
      </p:ext>
    </p:extLst>
  </p:cmAuthor>
  <p:cmAuthor id="2" name="Jordánová Martina" initials="JM" lastIdx="1" clrIdx="1">
    <p:extLst>
      <p:ext uri="{19B8F6BF-5375-455C-9EA6-DF929625EA0E}">
        <p15:presenceInfo xmlns:p15="http://schemas.microsoft.com/office/powerpoint/2012/main" userId="S::jordanova@czechtourism.cz::2adfbba8-b1b1-43bb-840e-c57d8bb00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E"/>
    <a:srgbClr val="003C78"/>
    <a:srgbClr val="178FC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25.11.2021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690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77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0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7308304" y="4674171"/>
            <a:ext cx="10081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2002" y="1008530"/>
            <a:ext cx="7635875" cy="3479426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969" b="1" i="0">
                <a:solidFill>
                  <a:srgbClr val="00338D"/>
                </a:solidFill>
                <a:latin typeface="Univers for KPMG" panose="020B0603020202020204" pitchFamily="34" charset="0"/>
                <a:cs typeface="Univers for KPMG" panose="020B0603020202020204" pitchFamily="34" charset="0"/>
              </a:defRPr>
            </a:lvl1pPr>
            <a:lvl2pPr marL="0" indent="0">
              <a:buFontTx/>
              <a:buNone/>
              <a:defRPr sz="969" b="0" i="0">
                <a:solidFill>
                  <a:srgbClr val="00338D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2pPr>
            <a:lvl3pPr marL="212597" indent="-212597">
              <a:buFont typeface="Univers for KPMG Light" panose="020B0403020202020204" pitchFamily="34" charset="0"/>
              <a:buChar char="—"/>
              <a:defRPr sz="969" b="0" i="0">
                <a:solidFill>
                  <a:srgbClr val="00338D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3pPr>
            <a:lvl4pPr marL="432052" indent="-171449">
              <a:buFont typeface="Univers for KPMG Light" panose="020B0403020202020204" pitchFamily="34" charset="0"/>
              <a:buChar char="-"/>
              <a:defRPr sz="969" b="0" i="0">
                <a:solidFill>
                  <a:srgbClr val="00338D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4pPr>
            <a:lvl5pPr>
              <a:defRPr sz="969" b="0" i="0">
                <a:solidFill>
                  <a:srgbClr val="00338D"/>
                </a:solidFill>
                <a:latin typeface="Univers for KPMG Light" panose="020B0403020202020204" pitchFamily="34" charset="0"/>
                <a:cs typeface="Univers for KPMG Light" panose="020B0403020202020204" pitchFamily="34" charset="0"/>
              </a:defRPr>
            </a:lvl5pPr>
            <a:lvl6pPr>
              <a:defRPr sz="969"/>
            </a:lvl6pPr>
            <a:lvl7pPr>
              <a:defRPr sz="969"/>
            </a:lvl7pPr>
            <a:lvl8pPr>
              <a:defRPr sz="969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07869" y="4697415"/>
            <a:ext cx="497413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rgbClr val="00338D"/>
                </a:solidFill>
                <a:latin typeface="Univers for KPMG" panose="020B0603020202020204" pitchFamily="34" charset="0"/>
              </a:defRPr>
            </a:lvl1pPr>
          </a:lstStyle>
          <a:p>
            <a:fld id="{679B23F3-9114-4FD0-82A7-7230E1576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968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Key Issues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lvl="0"/>
            <a:r>
              <a:rPr lang="cs-CZ"/>
              <a:t>Kliknutím lze upravit styl.</a:t>
            </a:r>
            <a:endParaRPr lang="en-GB"/>
          </a:p>
        </p:txBody>
      </p:sp>
      <p:sp>
        <p:nvSpPr>
          <p:cNvPr id="24" name="Line 33"/>
          <p:cNvSpPr>
            <a:spLocks noChangeShapeType="1"/>
          </p:cNvSpPr>
          <p:nvPr userDrawn="1"/>
        </p:nvSpPr>
        <p:spPr bwMode="gray">
          <a:xfrm>
            <a:off x="0" y="4785996"/>
            <a:ext cx="9136674" cy="0"/>
          </a:xfrm>
          <a:prstGeom prst="line">
            <a:avLst/>
          </a:prstGeom>
          <a:noFill/>
          <a:ln w="6350">
            <a:solidFill>
              <a:srgbClr val="97989A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endParaRPr lang="en-GB" sz="135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 bwMode="gray">
          <a:xfrm>
            <a:off x="2113085" y="897731"/>
            <a:ext cx="3323492" cy="36718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4"/>
          </p:nvPr>
        </p:nvSpPr>
        <p:spPr bwMode="gray">
          <a:xfrm>
            <a:off x="5568462" y="897731"/>
            <a:ext cx="3323492" cy="36718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62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25.11.2021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650" r:id="rId11"/>
    <p:sldLayoutId id="2147483651" r:id="rId12"/>
    <p:sldLayoutId id="2147483666" r:id="rId13"/>
    <p:sldLayoutId id="2147483652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54" r:id="rId21"/>
    <p:sldLayoutId id="2147483655" r:id="rId22"/>
    <p:sldLayoutId id="2147483702" r:id="rId23"/>
    <p:sldLayoutId id="2147483657" r:id="rId24"/>
    <p:sldLayoutId id="2147483658" r:id="rId25"/>
    <p:sldLayoutId id="2147483692" r:id="rId26"/>
    <p:sldLayoutId id="2147483665" r:id="rId27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data.cz/data/tracking-dcr-a-pcr-summary-1-pololeti-2021/" TargetMode="External"/><Relationship Id="rId2" Type="http://schemas.openxmlformats.org/officeDocument/2006/relationships/hyperlink" Target="https://tourdata.cz/data/metodika-vyzkum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tourism.cz/cs-CZ/Vzdelavani/Vzdelavan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data.cz/regionalni-reporty/interaktivni-huz-report-2020-pro-oblastni-certifikovane-dmo/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tourdat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urdata.cz/temata/regionalni-reporty/kraje/intenzita/" TargetMode="External"/><Relationship Id="rId5" Type="http://schemas.openxmlformats.org/officeDocument/2006/relationships/hyperlink" Target="https://tourdata.cz/data/analyza-krajskych-a-statutarnich-mest/" TargetMode="External"/><Relationship Id="rId4" Type="http://schemas.openxmlformats.org/officeDocument/2006/relationships/hyperlink" Target="https://tourdata.cz/data/domaci-a-zahranicni-hoste-huz-dle-kraju-2021-1-pololeti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ourdata.cz/data/predikce-obsazenosti-a-cen/" TargetMode="External"/><Relationship Id="rId2" Type="http://schemas.openxmlformats.org/officeDocument/2006/relationships/hyperlink" Target="http://www.tourdat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tourdata.cz/data/hodnoceni-atrakci-a-hotel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3698" y="3081297"/>
            <a:ext cx="7988424" cy="11918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sz="3100" dirty="0">
                <a:latin typeface="Arial"/>
                <a:cs typeface="Arial"/>
              </a:rPr>
              <a:t>Aktivity CzechTourism a představení destinačního managementu</a:t>
            </a:r>
            <a:r>
              <a:rPr lang="cs-CZ" dirty="0">
                <a:latin typeface="Arial"/>
                <a:cs typeface="Arial"/>
              </a:rPr>
              <a:t/>
            </a:r>
            <a:br>
              <a:rPr lang="cs-CZ" dirty="0">
                <a:latin typeface="Arial"/>
                <a:cs typeface="Arial"/>
              </a:rPr>
            </a:br>
            <a:endParaRPr lang="cs-CZ" sz="1300" dirty="0">
              <a:solidFill>
                <a:srgbClr val="E6001E"/>
              </a:solidFill>
              <a:latin typeface="Arial"/>
              <a:cs typeface="Arial"/>
            </a:endParaRPr>
          </a:p>
        </p:txBody>
      </p:sp>
      <p:pic>
        <p:nvPicPr>
          <p:cNvPr id="5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392" y="330107"/>
            <a:ext cx="3398954" cy="19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05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F6518-5452-4007-8897-84C190FD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8028"/>
            <a:ext cx="8352928" cy="589151"/>
          </a:xfrm>
        </p:spPr>
        <p:txBody>
          <a:bodyPr/>
          <a:lstStyle/>
          <a:p>
            <a:r>
              <a:rPr lang="cs-CZ" sz="2400" dirty="0">
                <a:latin typeface="Arial"/>
                <a:cs typeface="Arial"/>
              </a:rPr>
              <a:t>Výzkumy - Tracking, plány Čechů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02A146-AB86-4AE8-80AB-AED9E86B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Plány Čechů - </a:t>
            </a:r>
            <a:r>
              <a:rPr lang="cs-CZ" dirty="0" err="1">
                <a:latin typeface="Arial"/>
                <a:cs typeface="Arial"/>
              </a:rPr>
              <a:t>repre</a:t>
            </a:r>
            <a:r>
              <a:rPr lang="cs-CZ" dirty="0">
                <a:latin typeface="Arial"/>
                <a:cs typeface="Arial"/>
              </a:rPr>
              <a:t> online výzkum na DCR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V přípravě nadlimitního řízení Tracking 2022 – 2024</a:t>
            </a:r>
            <a:endParaRPr lang="cs-CZ" dirty="0"/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cs-CZ" sz="1800" b="1" dirty="0">
                <a:solidFill>
                  <a:srgbClr val="003C78"/>
                </a:solidFill>
                <a:latin typeface="Arial"/>
                <a:cs typeface="Arial"/>
              </a:rPr>
              <a:t>Sledování hlavních ukazatelů k domácímu i příjezdovému cestovnímu ruchu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cs-CZ" sz="1800" b="1" dirty="0">
                <a:solidFill>
                  <a:srgbClr val="C00000"/>
                </a:solidFill>
                <a:latin typeface="Arial"/>
                <a:cs typeface="Arial"/>
              </a:rPr>
              <a:t>Samostatná část věnována Spokojenosti rezidentů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cs-CZ" sz="1800" b="1" dirty="0">
                <a:solidFill>
                  <a:srgbClr val="003C78"/>
                </a:solidFill>
                <a:latin typeface="Arial"/>
                <a:cs typeface="Arial"/>
              </a:rPr>
              <a:t>V prosinci drobné změny v dotazníku - připomínky vítány - </a:t>
            </a:r>
            <a:r>
              <a:rPr lang="cs-CZ" sz="1800" b="1" dirty="0">
                <a:solidFill>
                  <a:srgbClr val="003C78"/>
                </a:solidFill>
                <a:latin typeface="Arial"/>
                <a:cs typeface="Arial"/>
                <a:hlinkClick r:id="rId2"/>
              </a:rPr>
              <a:t>aktuální dotazníky a metodika</a:t>
            </a:r>
            <a:r>
              <a:rPr lang="cs-CZ" sz="1800" b="1" dirty="0">
                <a:solidFill>
                  <a:srgbClr val="003C78"/>
                </a:solidFill>
                <a:latin typeface="Arial"/>
                <a:cs typeface="Arial"/>
              </a:rPr>
              <a:t> </a:t>
            </a:r>
            <a:endParaRPr lang="cs-CZ" sz="1800" dirty="0">
              <a:latin typeface="Arial"/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cs-CZ" sz="1800" b="1" dirty="0">
                <a:solidFill>
                  <a:srgbClr val="003C78"/>
                </a:solidFill>
                <a:latin typeface="Arial"/>
                <a:cs typeface="Arial"/>
              </a:rPr>
              <a:t>Přečtěte si</a:t>
            </a:r>
            <a:r>
              <a:rPr lang="cs-CZ" sz="1800" dirty="0">
                <a:latin typeface="Arial"/>
                <a:cs typeface="Arial"/>
              </a:rPr>
              <a:t> </a:t>
            </a:r>
            <a:r>
              <a:rPr lang="cs-CZ" sz="1800" dirty="0">
                <a:latin typeface="Arial"/>
                <a:cs typeface="Arial"/>
                <a:hlinkClick r:id="rId3"/>
              </a:rPr>
              <a:t>Management </a:t>
            </a:r>
            <a:r>
              <a:rPr lang="cs-CZ" sz="1800" dirty="0" err="1">
                <a:latin typeface="Arial"/>
                <a:cs typeface="Arial"/>
                <a:hlinkClick r:id="rId3"/>
              </a:rPr>
              <a:t>summary</a:t>
            </a:r>
            <a:r>
              <a:rPr lang="cs-CZ" sz="1800" dirty="0">
                <a:latin typeface="Arial"/>
                <a:cs typeface="Arial"/>
                <a:hlinkClick r:id="rId3"/>
              </a:rPr>
              <a:t> za 1. pololetí 2021</a:t>
            </a:r>
            <a:endParaRPr lang="cs-CZ" sz="180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12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F6518-5452-4007-8897-84C190FD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613006"/>
          </a:xfrm>
        </p:spPr>
        <p:txBody>
          <a:bodyPr/>
          <a:lstStyle/>
          <a:p>
            <a:r>
              <a:rPr lang="cs-CZ" sz="2400" dirty="0">
                <a:latin typeface="Arial"/>
                <a:cs typeface="Arial"/>
              </a:rPr>
              <a:t>Vzdělávání či analýzy na přání </a:t>
            </a:r>
            <a:r>
              <a:rPr lang="cs-CZ" sz="2400" dirty="0"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02A146-AB86-4AE8-80AB-AED9E86B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Analýzy na přání – jako podklady do přípravy Strategických dokumentů (město Brno, Centrála cestovního ruchu Jižní Morava, Moravskoslezský kraj, Královéhradecký kraj, Prague City </a:t>
            </a:r>
            <a:r>
              <a:rPr lang="cs-CZ" dirty="0" err="1">
                <a:latin typeface="Arial"/>
                <a:cs typeface="Arial"/>
              </a:rPr>
              <a:t>Tourism</a:t>
            </a:r>
            <a:r>
              <a:rPr lang="cs-CZ" dirty="0">
                <a:latin typeface="Arial"/>
                <a:cs typeface="Arial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cs-CZ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dirty="0">
                <a:latin typeface="Arial"/>
                <a:cs typeface="Arial"/>
              </a:rPr>
              <a:t>Vzdělávací „balíčky“ a aktuální workshopy: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sz="1800" b="0" dirty="0">
                <a:latin typeface="Arial"/>
                <a:cs typeface="Arial"/>
                <a:hlinkClick r:id="rId3"/>
              </a:rPr>
              <a:t>https://www.czechtourism.cz/cs-CZ/Vzdelavani/Vzdelavani</a:t>
            </a:r>
            <a:endParaRPr lang="cs-CZ" sz="1800" b="0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cs-CZ" sz="180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631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ECEFC6-0645-4190-8DB0-52B2C5113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707" y="3004878"/>
            <a:ext cx="8352928" cy="720080"/>
          </a:xfrm>
        </p:spPr>
        <p:txBody>
          <a:bodyPr>
            <a:normAutofit lnSpcReduction="10000"/>
          </a:bodyPr>
          <a:lstStyle/>
          <a:p>
            <a:r>
              <a:rPr lang="cs-CZ" altLang="cs-CZ" sz="4300" b="1">
                <a:solidFill>
                  <a:srgbClr val="003C78"/>
                </a:solidFill>
                <a:latin typeface="Arial"/>
                <a:cs typeface="Arial"/>
              </a:rPr>
              <a:t>Děkujeme za pozornost!</a:t>
            </a:r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1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636325"/>
            <a:ext cx="8352928" cy="519491"/>
          </a:xfrm>
        </p:spPr>
        <p:txBody>
          <a:bodyPr>
            <a:normAutofit/>
          </a:bodyPr>
          <a:lstStyle/>
          <a:p>
            <a:r>
              <a:rPr lang="cs-CZ" sz="2500" dirty="0">
                <a:latin typeface="Arial"/>
                <a:cs typeface="Arial"/>
              </a:rPr>
              <a:t>Co je to pyramida destinačního managementu</a:t>
            </a:r>
            <a:endParaRPr lang="en-US" dirty="0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5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A2131-21D4-452E-A216-C1D4D5FC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52914"/>
            <a:ext cx="8352928" cy="857250"/>
          </a:xfrm>
        </p:spPr>
        <p:txBody>
          <a:bodyPr/>
          <a:lstStyle/>
          <a:p>
            <a:r>
              <a:rPr lang="cs-CZ">
                <a:latin typeface="Arial"/>
                <a:cs typeface="Arial"/>
              </a:rPr>
              <a:t>Kompetenční model – destinační pyramida </a:t>
            </a:r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id="{BC8284A7-2188-493E-BCEB-80FEB1F0710B}"/>
              </a:ext>
            </a:extLst>
          </p:cNvPr>
          <p:cNvGrpSpPr/>
          <p:nvPr/>
        </p:nvGrpSpPr>
        <p:grpSpPr>
          <a:xfrm>
            <a:off x="4989753" y="1864559"/>
            <a:ext cx="3339440" cy="2356955"/>
            <a:chOff x="1846385" y="4458498"/>
            <a:chExt cx="1837593" cy="1782968"/>
          </a:xfrm>
        </p:grpSpPr>
        <p:sp>
          <p:nvSpPr>
            <p:cNvPr id="16" name="Isosceles Triangle 5">
              <a:extLst>
                <a:ext uri="{FF2B5EF4-FFF2-40B4-BE49-F238E27FC236}">
                  <a16:creationId xmlns:a16="http://schemas.microsoft.com/office/drawing/2014/main" id="{A748CEE0-1D13-45A9-84B9-E95FAA4B31BE}"/>
                </a:ext>
              </a:extLst>
            </p:cNvPr>
            <p:cNvSpPr/>
            <p:nvPr/>
          </p:nvSpPr>
          <p:spPr>
            <a:xfrm>
              <a:off x="1899141" y="4458498"/>
              <a:ext cx="1705706" cy="1782968"/>
            </a:xfrm>
            <a:prstGeom prst="triangl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00338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787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662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6EEFE879-B4F1-4361-8201-70FD8CF4785E}"/>
                </a:ext>
              </a:extLst>
            </p:cNvPr>
            <p:cNvSpPr/>
            <p:nvPr/>
          </p:nvSpPr>
          <p:spPr>
            <a:xfrm>
              <a:off x="2099164" y="4556062"/>
              <a:ext cx="1332034" cy="306091"/>
            </a:xfrm>
            <a:prstGeom prst="rect">
              <a:avLst/>
            </a:prstGeom>
            <a:solidFill>
              <a:srgbClr val="00338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787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92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Národní DMO</a:t>
              </a:r>
            </a:p>
          </p:txBody>
        </p:sp>
        <p:sp>
          <p:nvSpPr>
            <p:cNvPr id="18" name="Rectangle 7">
              <a:extLst>
                <a:ext uri="{FF2B5EF4-FFF2-40B4-BE49-F238E27FC236}">
                  <a16:creationId xmlns:a16="http://schemas.microsoft.com/office/drawing/2014/main" id="{BE18DDCF-20DD-44CC-AC69-8AC88F471263}"/>
                </a:ext>
              </a:extLst>
            </p:cNvPr>
            <p:cNvSpPr/>
            <p:nvPr/>
          </p:nvSpPr>
          <p:spPr>
            <a:xfrm>
              <a:off x="2002449" y="4966693"/>
              <a:ext cx="1525464" cy="306091"/>
            </a:xfrm>
            <a:prstGeom prst="rect">
              <a:avLst/>
            </a:prstGeom>
            <a:solidFill>
              <a:srgbClr val="F7B2BB">
                <a:lumMod val="9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787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92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Krajské DMO</a:t>
              </a:r>
            </a:p>
          </p:txBody>
        </p:sp>
        <p:sp>
          <p:nvSpPr>
            <p:cNvPr id="19" name="Rectangle 8">
              <a:extLst>
                <a:ext uri="{FF2B5EF4-FFF2-40B4-BE49-F238E27FC236}">
                  <a16:creationId xmlns:a16="http://schemas.microsoft.com/office/drawing/2014/main" id="{18C23A46-8B3F-46BB-97FE-B7949541A79D}"/>
                </a:ext>
              </a:extLst>
            </p:cNvPr>
            <p:cNvSpPr/>
            <p:nvPr/>
          </p:nvSpPr>
          <p:spPr>
            <a:xfrm>
              <a:off x="1907932" y="5377324"/>
              <a:ext cx="1714499" cy="306091"/>
            </a:xfrm>
            <a:prstGeom prst="rect">
              <a:avLst/>
            </a:prstGeom>
            <a:solidFill>
              <a:srgbClr val="F7B2BB">
                <a:lumMod val="9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33231" rIns="33231"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787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92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Oblastní DMO</a:t>
              </a: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849AD9C2-DA88-4BDD-9186-D0005695938D}"/>
                </a:ext>
              </a:extLst>
            </p:cNvPr>
            <p:cNvSpPr/>
            <p:nvPr/>
          </p:nvSpPr>
          <p:spPr>
            <a:xfrm>
              <a:off x="1846385" y="5787955"/>
              <a:ext cx="1837593" cy="306091"/>
            </a:xfrm>
            <a:prstGeom prst="rect">
              <a:avLst/>
            </a:prstGeom>
            <a:solidFill>
              <a:srgbClr val="F7B2BB">
                <a:lumMod val="9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37874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923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Lokální DMO</a:t>
              </a:r>
            </a:p>
          </p:txBody>
        </p:sp>
      </p:grpSp>
      <p:graphicFrame>
        <p:nvGraphicFramePr>
          <p:cNvPr id="23" name="Tabulka 22">
            <a:extLst>
              <a:ext uri="{FF2B5EF4-FFF2-40B4-BE49-F238E27FC236}">
                <a16:creationId xmlns:a16="http://schemas.microsoft.com/office/drawing/2014/main" id="{45C9B31A-E2C0-4C08-8F6E-5116F0517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993275"/>
              </p:ext>
            </p:extLst>
          </p:nvPr>
        </p:nvGraphicFramePr>
        <p:xfrm>
          <a:off x="461612" y="1868808"/>
          <a:ext cx="3911489" cy="24549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483">
                  <a:extLst>
                    <a:ext uri="{9D8B030D-6E8A-4147-A177-3AD203B41FA5}">
                      <a16:colId xmlns:a16="http://schemas.microsoft.com/office/drawing/2014/main" val="2409333964"/>
                    </a:ext>
                  </a:extLst>
                </a:gridCol>
                <a:gridCol w="2945006">
                  <a:extLst>
                    <a:ext uri="{9D8B030D-6E8A-4147-A177-3AD203B41FA5}">
                      <a16:colId xmlns:a16="http://schemas.microsoft.com/office/drawing/2014/main" val="3825634373"/>
                    </a:ext>
                  </a:extLst>
                </a:gridCol>
              </a:tblGrid>
              <a:tr h="648109"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Kategorie DMO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55" marR="84455" marT="41910" marB="419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000">
                          <a:effectLst/>
                        </a:rPr>
                        <a:t>Typická úroveň působnosti 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55" marR="84455" marT="41910" marB="41910" anchor="ctr"/>
                </a:tc>
                <a:extLst>
                  <a:ext uri="{0D108BD9-81ED-4DB2-BD59-A6C34878D82A}">
                    <a16:rowId xmlns:a16="http://schemas.microsoft.com/office/drawing/2014/main" val="2648575655"/>
                  </a:ext>
                </a:extLst>
              </a:tr>
              <a:tr h="569550">
                <a:tc>
                  <a:txBody>
                    <a:bodyPr/>
                    <a:lstStyle/>
                    <a:p>
                      <a:r>
                        <a:rPr lang="cs-CZ" sz="900" kern="1200">
                          <a:effectLst/>
                        </a:rPr>
                        <a:t>Lokální DMO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33020" marB="33020" anchor="ctr"/>
                </a:tc>
                <a:tc>
                  <a:txBody>
                    <a:bodyPr/>
                    <a:lstStyle/>
                    <a:p>
                      <a:r>
                        <a:rPr lang="cs-CZ" sz="900">
                          <a:effectLst/>
                        </a:rPr>
                        <a:t>obec, město, mikroregion </a:t>
                      </a:r>
                      <a:endParaRPr lang="cs-CZ" sz="1100">
                        <a:effectLst/>
                      </a:endParaRPr>
                    </a:p>
                    <a:p>
                      <a:r>
                        <a:rPr lang="cs-CZ" sz="900">
                          <a:effectLst/>
                        </a:rPr>
                        <a:t>(svazek obcí) – místní destinace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33020" marB="33020" anchor="ctr"/>
                </a:tc>
                <a:extLst>
                  <a:ext uri="{0D108BD9-81ED-4DB2-BD59-A6C34878D82A}">
                    <a16:rowId xmlns:a16="http://schemas.microsoft.com/office/drawing/2014/main" val="3963989570"/>
                  </a:ext>
                </a:extLst>
              </a:tr>
              <a:tr h="490992">
                <a:tc>
                  <a:txBody>
                    <a:bodyPr/>
                    <a:lstStyle/>
                    <a:p>
                      <a:r>
                        <a:rPr lang="cs-CZ" sz="900">
                          <a:effectLst/>
                        </a:rPr>
                        <a:t>Oblastní DMO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33020" marB="33020" anchor="ctr"/>
                </a:tc>
                <a:tc>
                  <a:txBody>
                    <a:bodyPr/>
                    <a:lstStyle/>
                    <a:p>
                      <a:r>
                        <a:rPr lang="cs-CZ" sz="900">
                          <a:effectLst/>
                        </a:rPr>
                        <a:t>kulturně nebo geograficky vymezené území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33020" marB="33020" anchor="ctr"/>
                </a:tc>
                <a:extLst>
                  <a:ext uri="{0D108BD9-81ED-4DB2-BD59-A6C34878D82A}">
                    <a16:rowId xmlns:a16="http://schemas.microsoft.com/office/drawing/2014/main" val="3189406877"/>
                  </a:ext>
                </a:extLst>
              </a:tr>
              <a:tr h="373153">
                <a:tc>
                  <a:txBody>
                    <a:bodyPr/>
                    <a:lstStyle/>
                    <a:p>
                      <a:r>
                        <a:rPr lang="cs-CZ" sz="900">
                          <a:effectLst/>
                        </a:rPr>
                        <a:t>Krajská DMO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33020" marB="33020" anchor="ctr"/>
                </a:tc>
                <a:tc>
                  <a:txBody>
                    <a:bodyPr/>
                    <a:lstStyle/>
                    <a:p>
                      <a:r>
                        <a:rPr lang="cs-CZ" sz="900">
                          <a:effectLst/>
                        </a:rPr>
                        <a:t>kraj – krajská destinace 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33020" marB="33020" anchor="ctr"/>
                </a:tc>
                <a:extLst>
                  <a:ext uri="{0D108BD9-81ED-4DB2-BD59-A6C34878D82A}">
                    <a16:rowId xmlns:a16="http://schemas.microsoft.com/office/drawing/2014/main" val="2040940298"/>
                  </a:ext>
                </a:extLst>
              </a:tr>
              <a:tr h="373153">
                <a:tc>
                  <a:txBody>
                    <a:bodyPr/>
                    <a:lstStyle/>
                    <a:p>
                      <a:r>
                        <a:rPr lang="cs-CZ" sz="900">
                          <a:effectLst/>
                        </a:rPr>
                        <a:t>Národní DMO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33020" marB="33020" anchor="ctr"/>
                </a:tc>
                <a:tc>
                  <a:txBody>
                    <a:bodyPr/>
                    <a:lstStyle/>
                    <a:p>
                      <a:r>
                        <a:rPr lang="cs-CZ" sz="900">
                          <a:effectLst/>
                        </a:rPr>
                        <a:t>stát – destinace Česká republika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20" marR="33020" marT="33020" marB="33020" anchor="ctr"/>
                </a:tc>
                <a:extLst>
                  <a:ext uri="{0D108BD9-81ED-4DB2-BD59-A6C34878D82A}">
                    <a16:rowId xmlns:a16="http://schemas.microsoft.com/office/drawing/2014/main" val="419134156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B06B3FC-9F82-4AD7-8B93-ACF9D1235D85}"/>
              </a:ext>
            </a:extLst>
          </p:cNvPr>
          <p:cNvSpPr txBox="1"/>
          <p:nvPr/>
        </p:nvSpPr>
        <p:spPr>
          <a:xfrm>
            <a:off x="398463" y="977900"/>
            <a:ext cx="8624887" cy="8248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cs-CZ" sz="1400" b="1" dirty="0">
                <a:ea typeface="+mn-lt"/>
                <a:cs typeface="+mn-lt"/>
              </a:rPr>
              <a:t>Komunikace na principu pyramidy</a:t>
            </a:r>
            <a:endParaRPr lang="en-US" sz="1400">
              <a:ea typeface="+mn-lt"/>
              <a:cs typeface="+mn-lt"/>
            </a:endParaRPr>
          </a:p>
          <a:p>
            <a:pPr marL="628650" lvl="1" indent="-171450">
              <a:spcBef>
                <a:spcPct val="20000"/>
              </a:spcBef>
              <a:buFont typeface="Arial,Sans-Serif"/>
              <a:buChar char="-"/>
            </a:pPr>
            <a:r>
              <a:rPr lang="cs-CZ" sz="1400" dirty="0" err="1">
                <a:ea typeface="+mn-lt"/>
                <a:cs typeface="+mn-lt"/>
              </a:rPr>
              <a:t>CzT</a:t>
            </a:r>
            <a:r>
              <a:rPr lang="cs-CZ" sz="1400" dirty="0">
                <a:ea typeface="+mn-lt"/>
                <a:cs typeface="+mn-lt"/>
              </a:rPr>
              <a:t> → Krajský koordinátor → oblastní DMO → lokální DMO</a:t>
            </a:r>
            <a:endParaRPr lang="en-US" sz="1400">
              <a:ea typeface="+mn-lt"/>
              <a:cs typeface="+mn-lt"/>
            </a:endParaRPr>
          </a:p>
          <a:p>
            <a:pPr marL="628650" lvl="1" indent="-171450">
              <a:spcBef>
                <a:spcPct val="20000"/>
              </a:spcBef>
              <a:buFont typeface="Arial,Sans-Serif"/>
              <a:buChar char="-"/>
            </a:pPr>
            <a:r>
              <a:rPr lang="cs-CZ" sz="1400" dirty="0">
                <a:ea typeface="+mn-lt"/>
                <a:cs typeface="+mn-lt"/>
              </a:rPr>
              <a:t>Oblastní a lokální DMO: největší provázanost s </a:t>
            </a:r>
            <a:r>
              <a:rPr lang="pl-PL" sz="1400" dirty="0" err="1">
                <a:ea typeface="+mn-lt"/>
                <a:cs typeface="+mn-lt"/>
              </a:rPr>
              <a:t>městy</a:t>
            </a:r>
            <a:r>
              <a:rPr lang="pl-PL" sz="1400" dirty="0">
                <a:ea typeface="+mn-lt"/>
                <a:cs typeface="+mn-lt"/>
              </a:rPr>
              <a:t> a </a:t>
            </a:r>
            <a:r>
              <a:rPr lang="pl-PL" sz="1400" dirty="0" err="1">
                <a:ea typeface="+mn-lt"/>
                <a:cs typeface="+mn-lt"/>
              </a:rPr>
              <a:t>obcemi</a:t>
            </a:r>
            <a:r>
              <a:rPr lang="pl-PL" sz="1400" dirty="0">
                <a:ea typeface="+mn-lt"/>
                <a:cs typeface="+mn-lt"/>
              </a:rPr>
              <a:t>, </a:t>
            </a:r>
            <a:r>
              <a:rPr lang="pl-PL" sz="1400" dirty="0" err="1">
                <a:ea typeface="+mn-lt"/>
                <a:cs typeface="+mn-lt"/>
              </a:rPr>
              <a:t>podnikatelskými</a:t>
            </a:r>
            <a:r>
              <a:rPr lang="pl-PL" sz="1400" dirty="0">
                <a:ea typeface="+mn-lt"/>
                <a:cs typeface="+mn-lt"/>
              </a:rPr>
              <a:t> a </a:t>
            </a:r>
            <a:r>
              <a:rPr lang="pl-PL" sz="1400" dirty="0" err="1">
                <a:ea typeface="+mn-lt"/>
                <a:cs typeface="+mn-lt"/>
              </a:rPr>
              <a:t>neziskovými</a:t>
            </a:r>
            <a:r>
              <a:rPr lang="pl-PL" sz="1400" dirty="0">
                <a:ea typeface="+mn-lt"/>
                <a:cs typeface="+mn-lt"/>
              </a:rPr>
              <a:t> </a:t>
            </a:r>
            <a:r>
              <a:rPr lang="pl-PL" sz="1400" dirty="0" err="1">
                <a:ea typeface="+mn-lt"/>
                <a:cs typeface="+mn-lt"/>
              </a:rPr>
              <a:t>subjekty</a:t>
            </a:r>
            <a:endParaRPr lang="en-US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72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1EB03-3F84-49F0-9963-9CF8A2839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0477"/>
            <a:ext cx="8352928" cy="857250"/>
          </a:xfrm>
        </p:spPr>
        <p:txBody>
          <a:bodyPr>
            <a:normAutofit/>
          </a:bodyPr>
          <a:lstStyle/>
          <a:p>
            <a:r>
              <a:rPr lang="cs-CZ" sz="2000">
                <a:latin typeface="Arial"/>
                <a:cs typeface="Arial"/>
              </a:rPr>
              <a:t>69 certifikovaných DMO (11 krajských, 50 oblastních, 8 lokálních 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DDA45269-7AAB-4283-9DD2-DE866AF4D9B8}"/>
              </a:ext>
            </a:extLst>
          </p:cNvPr>
          <p:cNvSpPr/>
          <p:nvPr/>
        </p:nvSpPr>
        <p:spPr>
          <a:xfrm>
            <a:off x="4450812" y="2387084"/>
            <a:ext cx="8412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D18FF33A-2D23-4C14-97A4-21AE218E63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4" t="12441" r="22320" b="38139"/>
          <a:stretch/>
        </p:blipFill>
        <p:spPr>
          <a:xfrm>
            <a:off x="1272278" y="802256"/>
            <a:ext cx="6318967" cy="35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4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A2131-21D4-452E-A216-C1D4D5FC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52914"/>
            <a:ext cx="8352928" cy="857250"/>
          </a:xfrm>
        </p:spPr>
        <p:txBody>
          <a:bodyPr/>
          <a:lstStyle/>
          <a:p>
            <a:pPr marL="457200" lvl="1">
              <a:spcBef>
                <a:spcPct val="20000"/>
              </a:spcBef>
            </a:pPr>
            <a:endParaRPr lang="pl-PL" dirty="0">
              <a:latin typeface="Arial"/>
              <a:cs typeface="Arial"/>
            </a:endParaRPr>
          </a:p>
          <a:p>
            <a:pPr lvl="1">
              <a:spcBef>
                <a:spcPct val="20000"/>
              </a:spcBef>
            </a:pPr>
            <a:r>
              <a:rPr lang="pl-PL" sz="2200" b="1" kern="1200" dirty="0" err="1">
                <a:solidFill>
                  <a:srgbClr val="003C78"/>
                </a:solidFill>
                <a:latin typeface="Arial"/>
                <a:ea typeface="+mj-ea"/>
                <a:cs typeface="Arial"/>
              </a:rPr>
              <a:t>Spolupráce</a:t>
            </a:r>
            <a:r>
              <a:rPr lang="pl-PL" sz="2200" b="1" kern="1200" dirty="0">
                <a:solidFill>
                  <a:srgbClr val="003C78"/>
                </a:solidFill>
                <a:latin typeface="Arial"/>
                <a:ea typeface="+mj-ea"/>
                <a:cs typeface="Arial"/>
              </a:rPr>
              <a:t> </a:t>
            </a:r>
            <a:r>
              <a:rPr lang="pl-PL" sz="2200" b="1" kern="1200" dirty="0" err="1">
                <a:solidFill>
                  <a:srgbClr val="003C78"/>
                </a:solidFill>
                <a:latin typeface="Arial"/>
                <a:ea typeface="+mj-ea"/>
                <a:cs typeface="Arial"/>
              </a:rPr>
              <a:t>prostřednictvím</a:t>
            </a:r>
            <a:r>
              <a:rPr lang="pl-PL" sz="2200" b="1" kern="1200" dirty="0">
                <a:solidFill>
                  <a:srgbClr val="003C78"/>
                </a:solidFill>
                <a:latin typeface="Arial"/>
                <a:ea typeface="+mj-ea"/>
                <a:cs typeface="Arial"/>
              </a:rPr>
              <a:t> </a:t>
            </a:r>
            <a:r>
              <a:rPr lang="pl-PL" sz="2200" b="1" kern="1200" dirty="0" err="1">
                <a:solidFill>
                  <a:srgbClr val="003C78"/>
                </a:solidFill>
                <a:latin typeface="Arial"/>
                <a:ea typeface="+mj-ea"/>
                <a:cs typeface="Arial"/>
              </a:rPr>
              <a:t>pyramidy</a:t>
            </a:r>
            <a:r>
              <a:rPr lang="pl-PL" sz="2200" b="1" kern="1200" dirty="0">
                <a:solidFill>
                  <a:srgbClr val="003C78"/>
                </a:solidFill>
                <a:latin typeface="Arial"/>
                <a:ea typeface="+mj-ea"/>
                <a:cs typeface="Arial"/>
              </a:rPr>
              <a:t> - </a:t>
            </a:r>
            <a:r>
              <a:rPr lang="pl-PL" sz="2200" b="1" kern="1200" dirty="0" err="1">
                <a:solidFill>
                  <a:srgbClr val="003C78"/>
                </a:solidFill>
                <a:latin typeface="Arial"/>
                <a:ea typeface="+mj-ea"/>
                <a:cs typeface="Arial"/>
              </a:rPr>
              <a:t>proč</a:t>
            </a:r>
            <a:r>
              <a:rPr lang="pl-PL" sz="2200" b="1" kern="1200" dirty="0">
                <a:solidFill>
                  <a:srgbClr val="003C78"/>
                </a:solidFill>
                <a:latin typeface="Arial"/>
                <a:ea typeface="+mj-ea"/>
                <a:cs typeface="Arial"/>
              </a:rPr>
              <a:t> </a:t>
            </a:r>
            <a:r>
              <a:rPr lang="pl-PL" sz="2200" b="1" kern="1200" dirty="0" err="1">
                <a:solidFill>
                  <a:srgbClr val="003C78"/>
                </a:solidFill>
                <a:latin typeface="Arial"/>
                <a:ea typeface="+mj-ea"/>
                <a:cs typeface="Arial"/>
              </a:rPr>
              <a:t>být</a:t>
            </a:r>
            <a:r>
              <a:rPr lang="pl-PL" sz="2200" b="1" kern="1200" dirty="0">
                <a:solidFill>
                  <a:srgbClr val="003C78"/>
                </a:solidFill>
                <a:latin typeface="Arial"/>
                <a:ea typeface="+mj-ea"/>
                <a:cs typeface="Arial"/>
              </a:rPr>
              <a:t> </a:t>
            </a:r>
            <a:r>
              <a:rPr lang="pl-PL" sz="2200" b="1" kern="1200" dirty="0" err="1">
                <a:solidFill>
                  <a:srgbClr val="003C78"/>
                </a:solidFill>
                <a:latin typeface="Arial"/>
                <a:ea typeface="+mj-ea"/>
                <a:cs typeface="Arial"/>
              </a:rPr>
              <a:t>součástí</a:t>
            </a:r>
            <a:endParaRPr lang="cs-CZ" sz="2200" b="1" kern="1200" dirty="0">
              <a:solidFill>
                <a:srgbClr val="003C78"/>
              </a:solidFill>
              <a:latin typeface="Arial"/>
              <a:ea typeface="+mj-ea"/>
              <a:cs typeface="Arial"/>
            </a:endParaRPr>
          </a:p>
          <a:p>
            <a:endParaRPr lang="cs-CZ" dirty="0">
              <a:latin typeface="Arial"/>
              <a:cs typeface="Arial"/>
            </a:endParaRPr>
          </a:p>
        </p:txBody>
      </p:sp>
      <p:sp>
        <p:nvSpPr>
          <p:cNvPr id="25" name="Zástupný obsah 2">
            <a:extLst>
              <a:ext uri="{FF2B5EF4-FFF2-40B4-BE49-F238E27FC236}">
                <a16:creationId xmlns:a16="http://schemas.microsoft.com/office/drawing/2014/main" id="{6E48FBF1-7B34-47D5-925A-F3A00682E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21" y="1110970"/>
            <a:ext cx="3226866" cy="33509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l-PL" sz="1500" b="0" dirty="0">
              <a:latin typeface="Arial"/>
              <a:cs typeface="Arial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03C78"/>
                </a:solidFill>
                <a:latin typeface="Arial"/>
                <a:cs typeface="Arial"/>
              </a:rPr>
              <a:t>DCR a </a:t>
            </a:r>
            <a:r>
              <a:rPr lang="pl-PL" sz="1500" dirty="0" err="1">
                <a:solidFill>
                  <a:srgbClr val="003C78"/>
                </a:solidFill>
                <a:latin typeface="Arial"/>
                <a:cs typeface="Arial"/>
              </a:rPr>
              <a:t>incomingové</a:t>
            </a:r>
            <a:r>
              <a:rPr lang="pl-PL" sz="1500" dirty="0">
                <a:solidFill>
                  <a:srgbClr val="003C78"/>
                </a:solidFill>
                <a:latin typeface="Arial"/>
                <a:cs typeface="Arial"/>
              </a:rPr>
              <a:t> </a:t>
            </a:r>
            <a:r>
              <a:rPr lang="pl-PL" sz="1500" dirty="0" err="1">
                <a:solidFill>
                  <a:srgbClr val="003C78"/>
                </a:solidFill>
                <a:latin typeface="Arial"/>
                <a:cs typeface="Arial"/>
              </a:rPr>
              <a:t>kampaně</a:t>
            </a:r>
            <a:endParaRPr lang="pl-PL" sz="1500" dirty="0">
              <a:solidFill>
                <a:srgbClr val="003C78"/>
              </a:solidFill>
              <a:latin typeface="Arial"/>
              <a:cs typeface="Arial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03C78"/>
                </a:solidFill>
                <a:latin typeface="Arial"/>
                <a:cs typeface="Arial"/>
              </a:rPr>
              <a:t>TV </a:t>
            </a:r>
            <a:r>
              <a:rPr lang="pl-PL" sz="1500" dirty="0" err="1">
                <a:solidFill>
                  <a:srgbClr val="003C78"/>
                </a:solidFill>
                <a:latin typeface="Arial"/>
                <a:cs typeface="Arial"/>
              </a:rPr>
              <a:t>pořady</a:t>
            </a:r>
            <a:endParaRPr lang="pl-PL" sz="1500" dirty="0">
              <a:solidFill>
                <a:srgbClr val="003C78"/>
              </a:solidFill>
              <a:latin typeface="Arial"/>
              <a:cs typeface="Arial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l-PL" sz="1500" dirty="0" err="1">
                <a:solidFill>
                  <a:srgbClr val="003C78"/>
                </a:solidFill>
                <a:latin typeface="Arial"/>
                <a:cs typeface="Arial"/>
              </a:rPr>
              <a:t>press</a:t>
            </a:r>
            <a:r>
              <a:rPr lang="pl-PL" sz="1500" dirty="0">
                <a:solidFill>
                  <a:srgbClr val="003C78"/>
                </a:solidFill>
                <a:latin typeface="Arial"/>
                <a:cs typeface="Arial"/>
              </a:rPr>
              <a:t>/fam/</a:t>
            </a:r>
            <a:r>
              <a:rPr lang="pl-PL" sz="1500" dirty="0" err="1">
                <a:solidFill>
                  <a:srgbClr val="003C78"/>
                </a:solidFill>
                <a:latin typeface="Arial"/>
                <a:cs typeface="Arial"/>
              </a:rPr>
              <a:t>influencer</a:t>
            </a:r>
            <a:r>
              <a:rPr lang="pl-PL" sz="1500" dirty="0">
                <a:solidFill>
                  <a:srgbClr val="003C78"/>
                </a:solidFill>
                <a:latin typeface="Arial"/>
                <a:cs typeface="Arial"/>
              </a:rPr>
              <a:t> </a:t>
            </a:r>
            <a:r>
              <a:rPr lang="pl-PL" sz="1500" dirty="0" err="1">
                <a:solidFill>
                  <a:srgbClr val="003C78"/>
                </a:solidFill>
                <a:latin typeface="Arial"/>
                <a:cs typeface="Arial"/>
              </a:rPr>
              <a:t>tripy</a:t>
            </a:r>
            <a:endParaRPr lang="pl-PL" sz="1500" dirty="0">
              <a:solidFill>
                <a:srgbClr val="003C78"/>
              </a:solidFill>
              <a:latin typeface="Arial"/>
              <a:cs typeface="Arial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03C78"/>
                </a:solidFill>
                <a:latin typeface="Arial"/>
                <a:cs typeface="Arial"/>
              </a:rPr>
              <a:t>B2B </a:t>
            </a:r>
            <a:r>
              <a:rPr lang="pl-PL" sz="1500" dirty="0" err="1">
                <a:solidFill>
                  <a:srgbClr val="003C78"/>
                </a:solidFill>
                <a:latin typeface="Arial"/>
                <a:cs typeface="Arial"/>
              </a:rPr>
              <a:t>workshopy</a:t>
            </a:r>
            <a:r>
              <a:rPr lang="pl-PL" sz="1500" dirty="0">
                <a:solidFill>
                  <a:srgbClr val="003C78"/>
                </a:solidFill>
                <a:latin typeface="Arial"/>
                <a:cs typeface="Arial"/>
              </a:rPr>
              <a:t>, </a:t>
            </a:r>
            <a:r>
              <a:rPr lang="pl-PL" sz="1500" dirty="0" err="1">
                <a:solidFill>
                  <a:srgbClr val="003C78"/>
                </a:solidFill>
                <a:latin typeface="Arial"/>
                <a:cs typeface="Arial"/>
              </a:rPr>
              <a:t>networkingové</a:t>
            </a:r>
            <a:r>
              <a:rPr lang="pl-PL" sz="1500" dirty="0">
                <a:solidFill>
                  <a:srgbClr val="003C78"/>
                </a:solidFill>
                <a:latin typeface="Arial"/>
                <a:cs typeface="Arial"/>
              </a:rPr>
              <a:t> </a:t>
            </a:r>
            <a:r>
              <a:rPr lang="pl-PL" sz="1500" dirty="0" err="1">
                <a:solidFill>
                  <a:srgbClr val="003C78"/>
                </a:solidFill>
                <a:latin typeface="Arial"/>
                <a:cs typeface="Arial"/>
              </a:rPr>
              <a:t>akce</a:t>
            </a:r>
            <a:endParaRPr lang="pl-PL" sz="1500" dirty="0">
              <a:solidFill>
                <a:srgbClr val="003C78"/>
              </a:solidFill>
              <a:latin typeface="Arial"/>
              <a:cs typeface="Arial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l-PL" sz="1500" dirty="0">
                <a:solidFill>
                  <a:srgbClr val="003C78"/>
                </a:solidFill>
                <a:latin typeface="Arial"/>
                <a:cs typeface="Arial"/>
              </a:rPr>
              <a:t>Eventy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l-PL" sz="1500" dirty="0" err="1">
                <a:solidFill>
                  <a:srgbClr val="003C78"/>
                </a:solidFill>
                <a:latin typeface="Arial"/>
                <a:cs typeface="Arial"/>
              </a:rPr>
              <a:t>Výzkumy</a:t>
            </a:r>
            <a:r>
              <a:rPr lang="pl-PL" sz="1500" dirty="0">
                <a:solidFill>
                  <a:srgbClr val="003C78"/>
                </a:solidFill>
                <a:latin typeface="Arial"/>
                <a:cs typeface="Arial"/>
              </a:rPr>
              <a:t> a </a:t>
            </a:r>
            <a:r>
              <a:rPr lang="pl-PL" sz="1500" dirty="0" err="1">
                <a:solidFill>
                  <a:srgbClr val="003C78"/>
                </a:solidFill>
                <a:latin typeface="Arial"/>
                <a:cs typeface="Arial"/>
              </a:rPr>
              <a:t>statistiky</a:t>
            </a:r>
            <a:endParaRPr lang="pl-PL" sz="1500" dirty="0">
              <a:solidFill>
                <a:srgbClr val="003C78"/>
              </a:solidFill>
              <a:latin typeface="Arial"/>
              <a:cs typeface="Arial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l-PL" sz="1500" err="1">
                <a:solidFill>
                  <a:srgbClr val="003C78"/>
                </a:solidFill>
                <a:latin typeface="Arial"/>
                <a:cs typeface="Arial"/>
              </a:rPr>
              <a:t>Propagační</a:t>
            </a:r>
            <a:r>
              <a:rPr lang="pl-PL" sz="1500" dirty="0">
                <a:solidFill>
                  <a:srgbClr val="003C78"/>
                </a:solidFill>
                <a:latin typeface="Arial"/>
                <a:cs typeface="Arial"/>
              </a:rPr>
              <a:t> </a:t>
            </a:r>
            <a:r>
              <a:rPr lang="pl-PL" sz="1500" err="1">
                <a:solidFill>
                  <a:srgbClr val="003C78"/>
                </a:solidFill>
                <a:latin typeface="Arial"/>
                <a:cs typeface="Arial"/>
              </a:rPr>
              <a:t>materiály</a:t>
            </a:r>
            <a:endParaRPr lang="pl-PL" sz="1500">
              <a:solidFill>
                <a:srgbClr val="003C78"/>
              </a:solidFill>
              <a:latin typeface="Arial"/>
              <a:cs typeface="Arial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l-PL" sz="1500" err="1">
                <a:solidFill>
                  <a:srgbClr val="003C78"/>
                </a:solidFill>
                <a:latin typeface="Arial"/>
                <a:cs typeface="Arial"/>
              </a:rPr>
              <a:t>atd</a:t>
            </a:r>
            <a:r>
              <a:rPr lang="pl-PL" sz="1500" dirty="0">
                <a:solidFill>
                  <a:srgbClr val="003C78"/>
                </a:solidFill>
                <a:latin typeface="Arial"/>
                <a:cs typeface="Arial"/>
              </a:rPr>
              <a:t>.</a:t>
            </a:r>
          </a:p>
          <a:p>
            <a:pPr marL="628650" lvl="1" indent="-171450">
              <a:buFontTx/>
              <a:buChar char="-"/>
            </a:pPr>
            <a:endParaRPr lang="cs-CZ" sz="1200" dirty="0">
              <a:latin typeface="Arial"/>
              <a:cs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33A200-7865-4D66-ABEE-480A64B6D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150" y="1968133"/>
            <a:ext cx="2582466" cy="147711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81B958E-D53F-4033-B3CB-F92CA8943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330" y="2995943"/>
            <a:ext cx="3707606" cy="141082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347C1B53-587E-4D34-BCE8-7035A38FE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98" y="991056"/>
            <a:ext cx="2743200" cy="192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42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0BB9CE-AA40-46DB-B826-AF3491DD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Arial"/>
                <a:cs typeface="Arial"/>
              </a:rPr>
              <a:t>Kudyznudy.cz  </a:t>
            </a:r>
            <a:endParaRPr lang="cs-CZ" b="0">
              <a:latin typeface="Arial"/>
              <a:cs typeface="Arial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71A4F3-A4DF-41C6-AA93-25CEF9D1C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00152"/>
            <a:ext cx="8272246" cy="32618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0">
                <a:latin typeface="Arial"/>
                <a:cs typeface="Arial"/>
              </a:rPr>
              <a:t>ZDARMA prezentace aktivit a atraktivit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0">
                <a:latin typeface="Arial"/>
                <a:cs typeface="Arial"/>
              </a:rPr>
              <a:t>V sezóně stránky zaznamenávají měsíčně přes 2,5 milionů návštěv.</a:t>
            </a:r>
            <a:endParaRPr lang="cs-CZ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0">
                <a:latin typeface="Arial"/>
                <a:cs typeface="Arial"/>
              </a:rPr>
              <a:t>Provozovatelé tu inzerují přes 80 tis. aktuálních nabídek na trávení volného času a akcí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0">
                <a:latin typeface="Arial"/>
                <a:cs typeface="Arial"/>
              </a:rPr>
              <a:t>Nejsilněji jsou zastoupeni uživatelé ve věku 25-34 let (33 %) a 35-44 let (20 %), ženy tvoří 60 % uživatelů portálu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0">
                <a:latin typeface="Arial"/>
                <a:cs typeface="Arial"/>
              </a:rPr>
              <a:t>Na webu je přes 70 tisíc registrovaných uživatelů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0">
                <a:latin typeface="Arial"/>
                <a:cs typeface="Arial"/>
              </a:rPr>
              <a:t>Profil portálu má na Facebooku má přes 500 tisíc fanoušků</a:t>
            </a:r>
          </a:p>
          <a:p>
            <a:pPr marL="285750" indent="-285750">
              <a:buChar char="•"/>
            </a:pPr>
            <a:r>
              <a:rPr lang="cs-CZ" sz="1500" b="0">
                <a:latin typeface="Arial"/>
                <a:cs typeface="Arial"/>
              </a:rPr>
              <a:t>Nová verze aplikace </a:t>
            </a:r>
            <a:r>
              <a:rPr lang="cs-CZ" sz="1500" b="0" err="1">
                <a:latin typeface="Arial"/>
                <a:cs typeface="Arial"/>
              </a:rPr>
              <a:t>KzN</a:t>
            </a:r>
            <a:endParaRPr lang="cs-CZ" sz="1500" b="0">
              <a:latin typeface="Arial"/>
              <a:cs typeface="Arial"/>
            </a:endParaRPr>
          </a:p>
          <a:p>
            <a:pPr marL="742950" lvl="1" indent="-285750">
              <a:buChar char="•"/>
            </a:pPr>
            <a:r>
              <a:rPr lang="cs-CZ" sz="1100">
                <a:solidFill>
                  <a:srgbClr val="003C78"/>
                </a:solidFill>
                <a:latin typeface="Arial"/>
                <a:cs typeface="Arial"/>
              </a:rPr>
              <a:t>možnost prohledání mapy okolí 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cs-CZ" sz="1100">
                <a:solidFill>
                  <a:srgbClr val="003C78"/>
                </a:solidFill>
                <a:latin typeface="Arial"/>
                <a:cs typeface="Arial"/>
              </a:rPr>
              <a:t>Nová sekce "Objevuj"</a:t>
            </a:r>
            <a:endParaRPr lang="en-US" sz="1100">
              <a:solidFill>
                <a:srgbClr val="003C78"/>
              </a:solidFill>
              <a:latin typeface="Arial"/>
              <a:cs typeface="Arial"/>
            </a:endParaRP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cs-CZ" sz="1100">
                <a:solidFill>
                  <a:srgbClr val="003C78"/>
                </a:solidFill>
                <a:latin typeface="Arial"/>
                <a:cs typeface="Arial"/>
              </a:rPr>
              <a:t>Nový panel vytíženosti turistických cílů</a:t>
            </a:r>
          </a:p>
          <a:p>
            <a:pPr marL="742950" lvl="1" indent="-285750">
              <a:buFont typeface="Arial,Sans-Serif" panose="020B0604020202020204" pitchFamily="34" charset="0"/>
              <a:buChar char="•"/>
            </a:pPr>
            <a:r>
              <a:rPr lang="cs-CZ" sz="1100">
                <a:solidFill>
                  <a:srgbClr val="003C78"/>
                </a:solidFill>
                <a:latin typeface="Arial"/>
                <a:cs typeface="Arial"/>
              </a:rPr>
              <a:t>Nový off-line mód</a:t>
            </a:r>
          </a:p>
          <a:p>
            <a:pPr marL="742950" lvl="1" indent="-285750">
              <a:buChar char="•"/>
            </a:pPr>
            <a:r>
              <a:rPr lang="cs-CZ" sz="1100">
                <a:solidFill>
                  <a:srgbClr val="003C78"/>
                </a:solidFill>
                <a:latin typeface="Arial"/>
                <a:cs typeface="Arial"/>
              </a:rPr>
              <a:t>Nově - anglická verze</a:t>
            </a:r>
          </a:p>
          <a:p>
            <a:pPr marL="285750" indent="-285750">
              <a:buChar char="•"/>
            </a:pPr>
            <a:endParaRPr lang="cs-CZ" sz="1500" b="0">
              <a:latin typeface="Arial"/>
              <a:cs typeface="Arial"/>
            </a:endParaRPr>
          </a:p>
          <a:p>
            <a:pPr marL="285750" indent="-285750">
              <a:buChar char="•"/>
            </a:pPr>
            <a:endParaRPr lang="cs-CZ" sz="1500" b="0"/>
          </a:p>
          <a:p>
            <a:endParaRPr lang="cs-CZ" sz="1600"/>
          </a:p>
          <a:p>
            <a:pPr marL="285750" indent="-285750">
              <a:buChar char="•"/>
            </a:pPr>
            <a:endParaRPr lang="cs-CZ" sz="1600" b="0"/>
          </a:p>
          <a:p>
            <a:endParaRPr lang="cs-CZ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B997330-2BE4-4FBA-B7C8-4A98D1B4A5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45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3145872"/>
            <a:ext cx="7988424" cy="866038"/>
          </a:xfrm>
        </p:spPr>
        <p:txBody>
          <a:bodyPr>
            <a:normAutofit/>
          </a:bodyPr>
          <a:lstStyle/>
          <a:p>
            <a:r>
              <a:rPr lang="cs-CZ" sz="2800" dirty="0" err="1"/>
              <a:t>Tourdata</a:t>
            </a:r>
            <a:r>
              <a:rPr lang="cs-CZ" sz="2800" dirty="0"/>
              <a:t> a vzdělávání</a:t>
            </a:r>
            <a:endParaRPr lang="en-US" sz="2800" dirty="0"/>
          </a:p>
        </p:txBody>
      </p:sp>
      <p:pic>
        <p:nvPicPr>
          <p:cNvPr id="5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09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F6518-5452-4007-8897-84C190FD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Arial"/>
                <a:cs typeface="Arial"/>
              </a:rPr>
              <a:t>Novinky na </a:t>
            </a:r>
            <a:r>
              <a:rPr lang="cs-CZ" sz="2400" dirty="0">
                <a:latin typeface="Arial"/>
                <a:cs typeface="Arial"/>
                <a:hlinkClick r:id="rId2"/>
              </a:rPr>
              <a:t>www.tourdata.cz</a:t>
            </a:r>
            <a:r>
              <a:rPr lang="cs-CZ" sz="2400" dirty="0">
                <a:latin typeface="Arial"/>
                <a:cs typeface="Arial"/>
              </a:rPr>
              <a:t> (zdroj ČSÚ, HUZ)</a:t>
            </a:r>
            <a:r>
              <a:rPr lang="cs-CZ" sz="2400" dirty="0"/>
              <a:t/>
            </a:r>
            <a:br>
              <a:rPr lang="cs-CZ" sz="24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02A146-AB86-4AE8-80AB-AED9E86B1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00152"/>
            <a:ext cx="5043070" cy="32618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sz="1400" dirty="0">
                <a:latin typeface="Arial"/>
                <a:cs typeface="Arial"/>
                <a:hlinkClick r:id="rId3"/>
              </a:rPr>
              <a:t>Interaktivní report pro oblastní DMO + PDF</a:t>
            </a:r>
            <a:endParaRPr lang="cs-CZ" sz="1400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sz="1400" dirty="0">
                <a:latin typeface="Arial"/>
                <a:cs typeface="Arial"/>
              </a:rPr>
              <a:t>Sestava </a:t>
            </a:r>
            <a:r>
              <a:rPr lang="cs-CZ" sz="1400" dirty="0">
                <a:latin typeface="Arial"/>
                <a:cs typeface="Arial"/>
                <a:hlinkClick r:id="rId4"/>
              </a:rPr>
              <a:t>Domácí a zahraniční hosté HUZ dle krajů</a:t>
            </a:r>
            <a:r>
              <a:rPr lang="cs-CZ" sz="1400" dirty="0">
                <a:latin typeface="Arial"/>
                <a:cs typeface="Arial"/>
              </a:rPr>
              <a:t>     (1. – 3. </a:t>
            </a:r>
            <a:r>
              <a:rPr lang="cs-CZ" sz="1400">
                <a:latin typeface="Arial"/>
                <a:cs typeface="Arial"/>
              </a:rPr>
              <a:t>čtvrtletí </a:t>
            </a:r>
            <a:r>
              <a:rPr lang="cs-CZ" sz="1400" dirty="0">
                <a:latin typeface="Arial"/>
                <a:cs typeface="Arial"/>
              </a:rPr>
              <a:t>2021)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sz="1400" dirty="0">
                <a:latin typeface="Arial"/>
                <a:cs typeface="Arial"/>
                <a:hlinkClick r:id="rId5"/>
              </a:rPr>
              <a:t>Analýza krajských a statutárních měst</a:t>
            </a:r>
            <a:r>
              <a:rPr lang="cs-CZ" sz="1400" dirty="0">
                <a:latin typeface="Arial"/>
                <a:cs typeface="Arial"/>
              </a:rPr>
              <a:t> - kapacity HUZ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cs-CZ" sz="1400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sz="1400" dirty="0">
                <a:solidFill>
                  <a:srgbClr val="C00000"/>
                </a:solidFill>
                <a:latin typeface="Arial"/>
                <a:cs typeface="Arial"/>
              </a:rPr>
              <a:t>Intenzita cestovního ruchu</a:t>
            </a:r>
            <a:endParaRPr lang="cs-CZ" dirty="0">
              <a:solidFill>
                <a:srgbClr val="C00000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cs-CZ" sz="1200" b="1" dirty="0">
                <a:solidFill>
                  <a:srgbClr val="003C78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 krajích</a:t>
            </a:r>
            <a:endParaRPr lang="cs-CZ" sz="1200" b="1" dirty="0">
              <a:solidFill>
                <a:srgbClr val="003C78"/>
              </a:solidFill>
              <a:latin typeface="Arial"/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cs-CZ" sz="1200" b="1" dirty="0">
                <a:solidFill>
                  <a:srgbClr val="003C78"/>
                </a:solidFill>
                <a:latin typeface="Arial"/>
                <a:cs typeface="Arial"/>
              </a:rPr>
              <a:t>Do úrovně oblastních DMO součást Interaktivního reportu pro oblastní DMO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8B16AC-9DAB-4C6D-A8F7-6FF3A8688F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7762" y="744507"/>
            <a:ext cx="3162301" cy="356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5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F6518-5452-4007-8897-84C190FD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dirty="0">
                <a:latin typeface="Arial"/>
                <a:cs typeface="Arial"/>
              </a:rPr>
              <a:t>Novinky na </a:t>
            </a:r>
            <a:r>
              <a:rPr lang="cs-CZ" sz="2700" dirty="0">
                <a:latin typeface="Arial"/>
                <a:cs typeface="Arial"/>
                <a:hlinkClick r:id="rId2"/>
              </a:rPr>
              <a:t>www.tourdata.cz</a:t>
            </a:r>
            <a:r>
              <a:rPr lang="cs-CZ" sz="2700" dirty="0">
                <a:latin typeface="Arial"/>
                <a:cs typeface="Arial"/>
              </a:rPr>
              <a:t> </a:t>
            </a:r>
            <a:r>
              <a:rPr lang="cs-CZ" sz="1800" dirty="0">
                <a:latin typeface="Arial"/>
                <a:cs typeface="Arial"/>
              </a:rPr>
              <a:t>(Data </a:t>
            </a:r>
            <a:r>
              <a:rPr lang="cs-CZ" sz="1800" dirty="0" err="1">
                <a:latin typeface="Arial"/>
                <a:cs typeface="Arial"/>
              </a:rPr>
              <a:t>Rhymes</a:t>
            </a:r>
            <a:r>
              <a:rPr lang="cs-CZ" sz="1800" dirty="0">
                <a:latin typeface="Arial"/>
                <a:cs typeface="Arial"/>
              </a:rPr>
              <a:t> – Booking, </a:t>
            </a:r>
            <a:r>
              <a:rPr lang="cs-CZ" sz="1800" dirty="0" err="1">
                <a:latin typeface="Arial"/>
                <a:cs typeface="Arial"/>
              </a:rPr>
              <a:t>TripAdviser</a:t>
            </a:r>
            <a:r>
              <a:rPr lang="cs-CZ" sz="1800" dirty="0">
                <a:latin typeface="Arial"/>
                <a:cs typeface="Arial"/>
              </a:rPr>
              <a:t>)</a:t>
            </a:r>
            <a:r>
              <a:rPr lang="cs-CZ" sz="2400" dirty="0"/>
              <a:t/>
            </a:r>
            <a:br>
              <a:rPr lang="cs-CZ" sz="24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02A146-AB86-4AE8-80AB-AED9E86B1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00152"/>
            <a:ext cx="4522859" cy="32618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sz="1400" dirty="0">
                <a:latin typeface="Arial"/>
                <a:cs typeface="Arial"/>
              </a:rPr>
              <a:t>Interaktivní report – </a:t>
            </a:r>
            <a:r>
              <a:rPr lang="cs-CZ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Obsazenost a její predikce, ceny a ubytování</a:t>
            </a:r>
            <a:endParaRPr lang="cs-CZ" sz="140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cs-CZ" sz="140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sz="1400" dirty="0"/>
              <a:t>Hodnocení z Booking a </a:t>
            </a:r>
            <a:r>
              <a:rPr lang="cs-CZ" sz="1400" dirty="0" err="1"/>
              <a:t>TripAdvisor</a:t>
            </a:r>
            <a:r>
              <a:rPr lang="cs-CZ" sz="1400" dirty="0"/>
              <a:t> - </a:t>
            </a:r>
            <a:r>
              <a:rPr lang="cs-CZ" sz="1400" dirty="0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https://tourdata.cz/data/hodnoceni-atrakci-a-hotelu/</a:t>
            </a:r>
            <a:endParaRPr lang="cs-CZ" sz="1400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cs-CZ" sz="1400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cs-CZ" sz="1400" dirty="0">
                <a:solidFill>
                  <a:srgbClr val="C00000"/>
                </a:solidFill>
                <a:latin typeface="Arial"/>
                <a:cs typeface="Arial"/>
              </a:rPr>
              <a:t>Reporty do úrovně oblastních DMO</a:t>
            </a:r>
          </a:p>
        </p:txBody>
      </p:sp>
      <p:pic>
        <p:nvPicPr>
          <p:cNvPr id="5" name="Obrázek 6">
            <a:extLst>
              <a:ext uri="{FF2B5EF4-FFF2-40B4-BE49-F238E27FC236}">
                <a16:creationId xmlns:a16="http://schemas.microsoft.com/office/drawing/2014/main" id="{F9D36DA6-14F8-4629-920B-BC68D311FD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646" r="138" b="7522"/>
          <a:stretch/>
        </p:blipFill>
        <p:spPr>
          <a:xfrm>
            <a:off x="5185995" y="1128344"/>
            <a:ext cx="3739670" cy="20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95785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90AB9A92F44149898CFEA4A4356CBF" ma:contentTypeVersion="14" ma:contentTypeDescription="Vytvoří nový dokument" ma:contentTypeScope="" ma:versionID="81f6c364d64cf42ec96faf26e022ddab">
  <xsd:schema xmlns:xsd="http://www.w3.org/2001/XMLSchema" xmlns:xs="http://www.w3.org/2001/XMLSchema" xmlns:p="http://schemas.microsoft.com/office/2006/metadata/properties" xmlns:ns2="2e7520ec-b2c2-4272-9b5a-8d3155fe98c2" xmlns:ns3="41e8547d-b765-4052-a0f0-baf955a023ec" targetNamespace="http://schemas.microsoft.com/office/2006/metadata/properties" ma:root="true" ma:fieldsID="6cae9ca6740807564f7f05d9734a8ec4" ns2:_="" ns3:_="">
    <xsd:import namespace="2e7520ec-b2c2-4272-9b5a-8d3155fe98c2"/>
    <xsd:import namespace="41e8547d-b765-4052-a0f0-baf955a023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520ec-b2c2-4272-9b5a-8d3155fe98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tav odsouhlasení" ma:internalName="Stav_x0020_odsouhlasen_x00ed_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8547d-b765-4052-a0f0-baf955a023e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e8547d-b765-4052-a0f0-baf955a023ec">
      <UserInfo>
        <DisplayName>c:0u.c|tenant|19bd18af6b9f2e554de2d3dc379719797fe657942d35553f3a2fccae90d900dd</DisplayName>
        <AccountId>121</AccountId>
        <AccountType/>
      </UserInfo>
      <UserInfo>
        <DisplayName>Šetková Eva</DisplayName>
        <AccountId>86</AccountId>
        <AccountType/>
      </UserInfo>
      <UserInfo>
        <DisplayName>Štafenová Katarína</DisplayName>
        <AccountId>102</AccountId>
        <AccountType/>
      </UserInfo>
    </SharedWithUsers>
    <_Flow_SignoffStatus xmlns="2e7520ec-b2c2-4272-9b5a-8d3155fe98c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3006DE-B126-4E6B-9568-29E469AC83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7520ec-b2c2-4272-9b5a-8d3155fe98c2"/>
    <ds:schemaRef ds:uri="41e8547d-b765-4052-a0f0-baf955a02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78E42D-3EC5-421C-B6C7-9665F00ED5A7}">
  <ds:schemaRefs>
    <ds:schemaRef ds:uri="http://purl.org/dc/elements/1.1/"/>
    <ds:schemaRef ds:uri="http://schemas.microsoft.com/office/2006/documentManagement/types"/>
    <ds:schemaRef ds:uri="2e7520ec-b2c2-4272-9b5a-8d3155fe98c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1e8547d-b765-4052-a0f0-baf955a023e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CZT_ppt_zasedani KOO_cerven</Template>
  <TotalTime>24</TotalTime>
  <Words>327</Words>
  <Application>Microsoft Office PowerPoint</Application>
  <PresentationFormat>Předvádění na obrazovce (16:9)</PresentationFormat>
  <Paragraphs>83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Arial,Sans-Serif</vt:lpstr>
      <vt:lpstr>Calibri</vt:lpstr>
      <vt:lpstr>Times New Roman</vt:lpstr>
      <vt:lpstr>Univers for KPMG</vt:lpstr>
      <vt:lpstr>Univers for KPMG Light</vt:lpstr>
      <vt:lpstr>Wingdings</vt:lpstr>
      <vt:lpstr>rozpracovano_NEW_CZT_ppt_template_16ku9_landofstories_19.6.</vt:lpstr>
      <vt:lpstr>Aktivity CzechTourism a představení destinačního managementu </vt:lpstr>
      <vt:lpstr>Co je to pyramida destinačního managementu</vt:lpstr>
      <vt:lpstr>Kompetenční model – destinační pyramida </vt:lpstr>
      <vt:lpstr>69 certifikovaných DMO (11 krajských, 50 oblastních, 8 lokálních )</vt:lpstr>
      <vt:lpstr> Spolupráce prostřednictvím pyramidy - proč být součástí </vt:lpstr>
      <vt:lpstr>Kudyznudy.cz  </vt:lpstr>
      <vt:lpstr>Tourdata a vzdělávání</vt:lpstr>
      <vt:lpstr>Novinky na www.tourdata.cz (zdroj ČSÚ, HUZ) </vt:lpstr>
      <vt:lpstr>Novinky na www.tourdata.cz (Data Rhymes – Booking, TripAdviser) </vt:lpstr>
      <vt:lpstr>Výzkumy - Tracking, plány Čechů</vt:lpstr>
      <vt:lpstr>Vzdělávání či analýzy na přání 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Zasedání krajských koordinátorů</dc:title>
  <dc:creator>Šebek Jiří</dc:creator>
  <cp:lastModifiedBy>Ing. Ivica Linderová, PhD.</cp:lastModifiedBy>
  <cp:revision>152</cp:revision>
  <dcterms:created xsi:type="dcterms:W3CDTF">2020-06-10T11:27:36Z</dcterms:created>
  <dcterms:modified xsi:type="dcterms:W3CDTF">2021-11-25T11:55:37Z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0x0101005090AB9A92F44149898CFEA4A4356CBF</vt:lpwstr>
  </property>
  <property fmtid="{D5CDD505-2E9C-101B-9397-08002B2CF9AE}" pid="3" name="Order">
    <vt:r8>1142900</vt:r8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xd_Signature">
    <vt:bool>false</vt:bool>
  </property>
</Properties>
</file>